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0.jpg" ContentType="image/png"/>
  <Override PartName="/ppt/media/image11.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53" r:id="rId62"/>
    <p:sldId id="354" r:id="rId63"/>
    <p:sldId id="321" r:id="rId64"/>
    <p:sldId id="351" r:id="rId65"/>
    <p:sldId id="319" r:id="rId66"/>
    <p:sldId id="320" r:id="rId67"/>
    <p:sldId id="322" r:id="rId68"/>
    <p:sldId id="323" r:id="rId69"/>
    <p:sldId id="324" r:id="rId70"/>
    <p:sldId id="325" r:id="rId71"/>
    <p:sldId id="326" r:id="rId72"/>
    <p:sldId id="327" r:id="rId73"/>
    <p:sldId id="331" r:id="rId74"/>
    <p:sldId id="332" r:id="rId75"/>
    <p:sldId id="333" r:id="rId76"/>
    <p:sldId id="334" r:id="rId77"/>
    <p:sldId id="335" r:id="rId78"/>
    <p:sldId id="342" r:id="rId79"/>
    <p:sldId id="341" r:id="rId80"/>
    <p:sldId id="340" r:id="rId81"/>
    <p:sldId id="338" r:id="rId82"/>
    <p:sldId id="336" r:id="rId83"/>
    <p:sldId id="350" r:id="rId84"/>
    <p:sldId id="339" r:id="rId85"/>
    <p:sldId id="346" r:id="rId86"/>
    <p:sldId id="348" r:id="rId87"/>
    <p:sldId id="343" r:id="rId88"/>
    <p:sldId id="344" r:id="rId89"/>
  </p:sldIdLst>
  <p:sldSz cx="10075863" cy="75628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5pPr>
    <a:lvl6pPr marL="2286000" algn="l" defTabSz="457200" rtl="0" eaLnBrk="1" latinLnBrk="0" hangingPunct="1">
      <a:defRPr kern="1200">
        <a:solidFill>
          <a:schemeClr val="bg1"/>
        </a:solidFill>
        <a:latin typeface="Arial" charset="0"/>
        <a:ea typeface="ＭＳ Ｐゴシック" charset="0"/>
        <a:cs typeface="Arial Unicode MS" charset="0"/>
      </a:defRPr>
    </a:lvl6pPr>
    <a:lvl7pPr marL="2743200" algn="l" defTabSz="457200" rtl="0" eaLnBrk="1" latinLnBrk="0" hangingPunct="1">
      <a:defRPr kern="1200">
        <a:solidFill>
          <a:schemeClr val="bg1"/>
        </a:solidFill>
        <a:latin typeface="Arial" charset="0"/>
        <a:ea typeface="ＭＳ Ｐゴシック" charset="0"/>
        <a:cs typeface="Arial Unicode MS" charset="0"/>
      </a:defRPr>
    </a:lvl7pPr>
    <a:lvl8pPr marL="3200400" algn="l" defTabSz="457200" rtl="0" eaLnBrk="1" latinLnBrk="0" hangingPunct="1">
      <a:defRPr kern="1200">
        <a:solidFill>
          <a:schemeClr val="bg1"/>
        </a:solidFill>
        <a:latin typeface="Arial" charset="0"/>
        <a:ea typeface="ＭＳ Ｐゴシック" charset="0"/>
        <a:cs typeface="Arial Unicode MS" charset="0"/>
      </a:defRPr>
    </a:lvl8pPr>
    <a:lvl9pPr marL="3657600" algn="l" defTabSz="457200" rtl="0" eaLnBrk="1" latinLnBrk="0" hangingPunct="1">
      <a:defRPr kern="1200">
        <a:solidFill>
          <a:schemeClr val="bg1"/>
        </a:solidFill>
        <a:latin typeface="Arial" charset="0"/>
        <a:ea typeface="ＭＳ Ｐゴシック" charset="0"/>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2" autoAdjust="0"/>
    <p:restoredTop sz="86410" autoAdjust="0"/>
  </p:normalViewPr>
  <p:slideViewPr>
    <p:cSldViewPr>
      <p:cViewPr varScale="1">
        <p:scale>
          <a:sx n="121" d="100"/>
          <a:sy n="121" d="100"/>
        </p:scale>
        <p:origin x="-2328" y="-112"/>
      </p:cViewPr>
      <p:guideLst>
        <p:guide orient="horz" pos="2160"/>
        <p:guide pos="2880"/>
      </p:guideLst>
    </p:cSldViewPr>
  </p:slideViewPr>
  <p:outlineViewPr>
    <p:cViewPr varScale="1">
      <p:scale>
        <a:sx n="170" d="200"/>
        <a:sy n="170" d="200"/>
      </p:scale>
      <p:origin x="0" y="21848"/>
    </p:cViewPr>
  </p:outlineViewPr>
  <p:notesTextViewPr>
    <p:cViewPr>
      <p:scale>
        <a:sx n="100" d="100"/>
        <a:sy n="100" d="100"/>
      </p:scale>
      <p:origin x="0" y="0"/>
    </p:cViewPr>
  </p:notesTextViewPr>
  <p:sorterViewPr>
    <p:cViewPr>
      <p:scale>
        <a:sx n="66" d="100"/>
        <a:sy n="66" d="100"/>
      </p:scale>
      <p:origin x="0" y="1952"/>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8" name="Rectangle 10"/>
          <p:cNvSpPr>
            <a:spLocks noGrp="1" noRot="1" noChangeAspect="1" noChangeArrowheads="1"/>
          </p:cNvSpPr>
          <p:nvPr>
            <p:ph type="sldImg"/>
          </p:nvPr>
        </p:nvSpPr>
        <p:spPr bwMode="auto">
          <a:xfrm>
            <a:off x="1106488" y="812800"/>
            <a:ext cx="5329237" cy="399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9" name="Rectangle 11"/>
          <p:cNvSpPr>
            <a:spLocks noGrp="1" noChangeArrowheads="1"/>
          </p:cNvSpPr>
          <p:nvPr>
            <p:ph type="body"/>
          </p:nvPr>
        </p:nvSpPr>
        <p:spPr bwMode="auto">
          <a:xfrm>
            <a:off x="755650" y="5078413"/>
            <a:ext cx="6032500"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p>
        </p:txBody>
      </p:sp>
      <p:sp>
        <p:nvSpPr>
          <p:cNvPr id="2060" name="Text Box 12"/>
          <p:cNvSpPr txBox="1">
            <a:spLocks noChangeArrowheads="1"/>
          </p:cNvSpP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1" name="Text Box 13"/>
          <p:cNvSpPr txBox="1">
            <a:spLocks noChangeArrowheads="1"/>
          </p:cNvSpPr>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2" name="Text Box 14"/>
          <p:cNvSpPr txBox="1">
            <a:spLocks noChangeArrowheads="1"/>
          </p:cNvSpP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3" name="Rectangle 15"/>
          <p:cNvSpPr>
            <a:spLocks noGrp="1" noChangeArrowheads="1"/>
          </p:cNvSpPr>
          <p:nvPr>
            <p:ph type="sldNum"/>
          </p:nvPr>
        </p:nvSpPr>
        <p:spPr bwMode="auto">
          <a:xfrm>
            <a:off x="4278313" y="10155238"/>
            <a:ext cx="32654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defRPr>
            </a:lvl1pPr>
          </a:lstStyle>
          <a:p>
            <a:fld id="{0E35A4D3-108D-1046-97CD-2E871591D6FF}" type="slidenum">
              <a:rPr lang="en-US"/>
              <a:pPr/>
              <a:t>‹#›</a:t>
            </a:fld>
            <a:endParaRPr lang="en-US"/>
          </a:p>
        </p:txBody>
      </p:sp>
    </p:spTree>
    <p:extLst>
      <p:ext uri="{BB962C8B-B14F-4D97-AF65-F5344CB8AC3E}">
        <p14:creationId xmlns:p14="http://schemas.microsoft.com/office/powerpoint/2010/main" val="226469500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5607F365-5371-FF48-93E1-0B627A91D494}" type="slidenum">
              <a:rPr lang="en-US"/>
              <a:pPr/>
              <a:t>2</a:t>
            </a:fld>
            <a:endParaRPr lang="en-US"/>
          </a:p>
        </p:txBody>
      </p:sp>
      <p:sp>
        <p:nvSpPr>
          <p:cNvPr id="1331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331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kern="1200" dirty="0" smtClean="0">
                <a:solidFill>
                  <a:srgbClr val="000000"/>
                </a:solidFill>
                <a:latin typeface="Times New Roman" charset="0"/>
                <a:ea typeface="ＭＳ Ｐゴシック" charset="0"/>
                <a:cs typeface="+mn-cs"/>
              </a:rPr>
              <a:t>can climb up to high shelves</a:t>
            </a:r>
          </a:p>
          <a:p>
            <a:r>
              <a:rPr lang="en-US" sz="1200" kern="1200" dirty="0" smtClean="0">
                <a:solidFill>
                  <a:srgbClr val="000000"/>
                </a:solidFill>
                <a:latin typeface="Times New Roman" charset="0"/>
                <a:ea typeface="ＭＳ Ｐゴシック" charset="0"/>
                <a:cs typeface="+mn-cs"/>
              </a:rPr>
              <a:t>refused transformed back into a human</a:t>
            </a:r>
          </a:p>
          <a:p>
            <a:r>
              <a:rPr lang="en-US" sz="1200" kern="1200" dirty="0" smtClean="0">
                <a:solidFill>
                  <a:srgbClr val="000000"/>
                </a:solidFill>
                <a:latin typeface="Times New Roman" charset="0"/>
                <a:ea typeface="ＭＳ Ｐゴシック" charset="0"/>
                <a:cs typeface="+mn-cs"/>
              </a:rPr>
              <a:t>if someone ever reported that there was an </a:t>
            </a:r>
            <a:r>
              <a:rPr lang="en-US" sz="1200" kern="1200" dirty="0" err="1" smtClean="0">
                <a:solidFill>
                  <a:srgbClr val="000000"/>
                </a:solidFill>
                <a:latin typeface="Times New Roman" charset="0"/>
                <a:ea typeface="ＭＳ Ｐゴシック" charset="0"/>
                <a:cs typeface="+mn-cs"/>
              </a:rPr>
              <a:t>orang-utan</a:t>
            </a:r>
            <a:r>
              <a:rPr lang="en-US" sz="1200" kern="1200" dirty="0" smtClean="0">
                <a:solidFill>
                  <a:srgbClr val="000000"/>
                </a:solidFill>
                <a:latin typeface="Times New Roman" charset="0"/>
                <a:ea typeface="ＭＳ Ｐゴシック" charset="0"/>
                <a:cs typeface="+mn-cs"/>
              </a:rPr>
              <a:t> in the Library, the wizards would probably go and ask the Librarian if he'd seen it.</a:t>
            </a:r>
          </a:p>
          <a:p>
            <a:endParaRPr lang="en-US" sz="1200" kern="1200" dirty="0" smtClean="0">
              <a:solidFill>
                <a:srgbClr val="000000"/>
              </a:solidFill>
              <a:latin typeface="Times New Roman"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Being an ape, he is known for his violent reaction to most people calling him a "</a:t>
            </a:r>
            <a:r>
              <a:rPr lang="en-US" b="1" dirty="0" smtClean="0"/>
              <a:t>monkey</a:t>
            </a:r>
            <a:r>
              <a:rPr lang="en-US" dirty="0" smtClean="0"/>
              <a:t>." He speaks a language whose </a:t>
            </a:r>
            <a:r>
              <a:rPr lang="en-US" b="1" dirty="0" smtClean="0"/>
              <a:t>vocabulary</a:t>
            </a:r>
            <a:r>
              <a:rPr lang="en-US" dirty="0" smtClean="0"/>
              <a:t> consists primarily of the single word </a:t>
            </a:r>
            <a:r>
              <a:rPr lang="en-US" b="1" dirty="0" err="1" smtClean="0"/>
              <a:t>Ook</a:t>
            </a:r>
            <a:r>
              <a:rPr lang="en-US" dirty="0" smtClean="0"/>
              <a:t> (originally </a:t>
            </a:r>
            <a:r>
              <a:rPr lang="en-US" b="1" dirty="0" err="1" smtClean="0"/>
              <a:t>Oook</a:t>
            </a:r>
            <a:r>
              <a:rPr lang="en-US" dirty="0" smtClean="0"/>
              <a:t>), inflected for simple affirmations and negations. </a:t>
            </a:r>
            <a:r>
              <a:rPr lang="en-US" b="1" dirty="0" err="1" smtClean="0"/>
              <a:t>Eeek</a:t>
            </a:r>
            <a:r>
              <a:rPr lang="en-US" dirty="0" smtClean="0"/>
              <a:t> is also occasionally heard, particularly in moments of </a:t>
            </a:r>
            <a:r>
              <a:rPr lang="en-US" b="1" dirty="0" smtClean="0"/>
              <a:t>panic or rage</a:t>
            </a:r>
            <a:r>
              <a:rPr lang="en-US" dirty="0" smtClean="0"/>
              <a:t>. Nonetheless, most people seem able to understand him.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14</a:t>
            </a:fld>
            <a:endParaRPr lang="en-US"/>
          </a:p>
        </p:txBody>
      </p:sp>
    </p:spTree>
    <p:extLst>
      <p:ext uri="{BB962C8B-B14F-4D97-AF65-F5344CB8AC3E}">
        <p14:creationId xmlns:p14="http://schemas.microsoft.com/office/powerpoint/2010/main" val="7336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B1FDF8BF-873A-3049-A837-E0FD89C9B3E6}" type="slidenum">
              <a:rPr lang="en-US"/>
              <a:pPr>
                <a:defRPr/>
              </a:pPr>
              <a:t>32</a:t>
            </a:fld>
            <a:endParaRPr lang="en-US"/>
          </a:p>
        </p:txBody>
      </p:sp>
      <p:sp>
        <p:nvSpPr>
          <p:cNvPr id="41985" name="Text Box 1"/>
          <p:cNvSpPr txBox="1">
            <a:spLocks noGrp="1" noRot="1" noChangeAspect="1" noChangeArrowheads="1"/>
          </p:cNvSpPr>
          <p:nvPr>
            <p:ph type="sldImg"/>
          </p:nvPr>
        </p:nvSpPr>
        <p:spPr>
          <a:xfrm>
            <a:off x="1108075" y="812800"/>
            <a:ext cx="534193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The 2</a:t>
            </a:r>
            <a:r>
              <a:rPr lang="en-US" baseline="30000" dirty="0" smtClean="0">
                <a:cs typeface="+mn-cs"/>
              </a:rPr>
              <a:t>nd</a:t>
            </a:r>
            <a:r>
              <a:rPr lang="en-US" dirty="0" smtClean="0">
                <a:cs typeface="+mn-cs"/>
              </a:rPr>
              <a:t> law of thermodynamics</a:t>
            </a:r>
          </a:p>
          <a:p>
            <a:pPr>
              <a:defRPr/>
            </a:pPr>
            <a:r>
              <a:rPr lang="en-US" dirty="0" smtClean="0">
                <a:cs typeface="+mn-cs"/>
              </a:rPr>
              <a:t>The law</a:t>
            </a:r>
            <a:r>
              <a:rPr lang="en-US" baseline="0" dirty="0" smtClean="0">
                <a:cs typeface="+mn-cs"/>
              </a:rPr>
              <a:t> of entropy</a:t>
            </a:r>
            <a:endParaRPr lang="en-US" dirty="0"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82091D5-B4C5-F44F-933D-1CFF2FE80C6F}" type="slidenum">
              <a:rPr lang="en-US"/>
              <a:pPr>
                <a:defRPr/>
              </a:pPr>
              <a:t>35</a:t>
            </a:fld>
            <a:endParaRPr lang="en-US"/>
          </a:p>
        </p:txBody>
      </p:sp>
      <p:sp>
        <p:nvSpPr>
          <p:cNvPr id="4505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2A094E9C-75C5-8349-B26F-78465C7D4A7D}" type="slidenum">
              <a:rPr lang="en-US"/>
              <a:pPr>
                <a:defRPr/>
              </a:pPr>
              <a:t>36</a:t>
            </a:fld>
            <a:endParaRPr lang="en-US"/>
          </a:p>
        </p:txBody>
      </p:sp>
      <p:sp>
        <p:nvSpPr>
          <p:cNvPr id="46081"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CE3AB7D0-9A24-F047-8C3D-7952D9B70CBF}" type="slidenum">
              <a:rPr lang="en-US"/>
              <a:pPr>
                <a:defRPr/>
              </a:pPr>
              <a:t>37</a:t>
            </a:fld>
            <a:endParaRPr lang="en-US"/>
          </a:p>
        </p:txBody>
      </p:sp>
      <p:sp>
        <p:nvSpPr>
          <p:cNvPr id="47105"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FB5D29E2-931D-9446-8475-CC2401EC7509}" type="slidenum">
              <a:rPr lang="en-US"/>
              <a:pPr>
                <a:defRPr/>
              </a:pPr>
              <a:t>38</a:t>
            </a:fld>
            <a:endParaRPr lang="en-US"/>
          </a:p>
        </p:txBody>
      </p:sp>
      <p:sp>
        <p:nvSpPr>
          <p:cNvPr id="48129"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5771ECF-F926-4C4A-8BB7-4B858E5E49E1}" type="slidenum">
              <a:rPr lang="en-US"/>
              <a:pPr>
                <a:defRPr/>
              </a:pPr>
              <a:t>39</a:t>
            </a:fld>
            <a:endParaRPr lang="en-US"/>
          </a:p>
        </p:txBody>
      </p:sp>
      <p:sp>
        <p:nvSpPr>
          <p:cNvPr id="49153"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E47678AB-7528-0746-9B7A-C0BF15F42052}" type="slidenum">
              <a:rPr lang="en-US"/>
              <a:pPr>
                <a:defRPr/>
              </a:pPr>
              <a:t>40</a:t>
            </a:fld>
            <a:endParaRPr lang="en-US"/>
          </a:p>
        </p:txBody>
      </p:sp>
      <p:sp>
        <p:nvSpPr>
          <p:cNvPr id="5017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ＭＳ Ｐゴシック" charset="0"/>
                <a:cs typeface="+mn-cs"/>
              </a:rPr>
              <a:t>returns the time since Unix epoch</a:t>
            </a:r>
          </a:p>
          <a:p>
            <a:r>
              <a:rPr lang="en-US" sz="1200" kern="1200" dirty="0" smtClean="0">
                <a:solidFill>
                  <a:srgbClr val="000000"/>
                </a:solidFill>
                <a:latin typeface="Times New Roman" charset="0"/>
                <a:ea typeface="ＭＳ Ｐゴシック" charset="0"/>
                <a:cs typeface="+mn-cs"/>
              </a:rPr>
              <a:t>gets the number of seconds from an epoch</a:t>
            </a:r>
            <a:r>
              <a:rPr lang="en-US" sz="1200" kern="1200" baseline="0" dirty="0" smtClean="0">
                <a:solidFill>
                  <a:srgbClr val="000000"/>
                </a:solidFill>
                <a:latin typeface="Times New Roman" charset="0"/>
                <a:ea typeface="ＭＳ Ｐゴシック" charset="0"/>
                <a:cs typeface="+mn-cs"/>
              </a:rPr>
              <a:t> </a:t>
            </a:r>
            <a:r>
              <a:rPr lang="en-US" sz="1200" kern="1200" dirty="0" smtClean="0">
                <a:solidFill>
                  <a:srgbClr val="000000"/>
                </a:solidFill>
                <a:latin typeface="Times New Roman" charset="0"/>
                <a:ea typeface="ＭＳ Ｐゴシック" charset="0"/>
                <a:cs typeface="+mn-cs"/>
              </a:rPr>
              <a:t>(not the Unix epoch)</a:t>
            </a:r>
          </a:p>
          <a:p>
            <a:r>
              <a:rPr lang="en-US" sz="1200" kern="1200" smtClean="0">
                <a:solidFill>
                  <a:srgbClr val="000000"/>
                </a:solidFill>
                <a:latin typeface="Times New Roman" charset="0"/>
                <a:ea typeface="ＭＳ Ｐゴシック" charset="0"/>
                <a:cs typeface="+mn-cs"/>
              </a:rPr>
              <a:t>adds </a:t>
            </a:r>
            <a:r>
              <a:rPr lang="en-US" sz="1200" kern="1200" dirty="0" smtClean="0">
                <a:solidFill>
                  <a:srgbClr val="000000"/>
                </a:solidFill>
                <a:latin typeface="Times New Roman" charset="0"/>
                <a:ea typeface="ＭＳ Ｐゴシック" charset="0"/>
                <a:cs typeface="+mn-cs"/>
              </a:rPr>
              <a:t>a constant to successfully arrive at Unix time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43</a:t>
            </a:fld>
            <a:endParaRPr lang="en-US"/>
          </a:p>
        </p:txBody>
      </p:sp>
    </p:spTree>
    <p:extLst>
      <p:ext uri="{BB962C8B-B14F-4D97-AF65-F5344CB8AC3E}">
        <p14:creationId xmlns:p14="http://schemas.microsoft.com/office/powerpoint/2010/main" val="74182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49</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CDFB054C-7DEE-B342-8813-5A02593FB8AD}" type="slidenum">
              <a:rPr lang="en-US"/>
              <a:pPr/>
              <a:t>3</a:t>
            </a:fld>
            <a:endParaRPr lang="en-US"/>
          </a:p>
        </p:txBody>
      </p:sp>
      <p:sp>
        <p:nvSpPr>
          <p:cNvPr id="14337"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50</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Is it always this messy?</a:t>
            </a:r>
          </a:p>
          <a:p>
            <a:r>
              <a:rPr lang="en-US" dirty="0" smtClean="0"/>
              <a:t>	Sides of the ovens yellowing</a:t>
            </a:r>
          </a:p>
          <a:p>
            <a:r>
              <a:rPr lang="en-US" dirty="0" smtClean="0"/>
              <a:t>	Rust on machines</a:t>
            </a:r>
          </a:p>
          <a:p>
            <a:r>
              <a:rPr lang="en-US" dirty="0" smtClean="0"/>
              <a:t>	Grease everywhere</a:t>
            </a:r>
          </a:p>
          <a:p>
            <a:r>
              <a:rPr lang="en-US" dirty="0" smtClean="0"/>
              <a:t>It’s just been cleaned</a:t>
            </a:r>
          </a:p>
          <a:p>
            <a:r>
              <a:rPr lang="en-US" dirty="0" smtClean="0"/>
              <a:t>Clean == no dough on the floor</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Painting ovens every decade</a:t>
            </a:r>
          </a:p>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51</a:t>
            </a:fld>
            <a:endParaRPr lang="en-US"/>
          </a:p>
        </p:txBody>
      </p:sp>
    </p:spTree>
    <p:extLst>
      <p:ext uri="{BB962C8B-B14F-4D97-AF65-F5344CB8AC3E}">
        <p14:creationId xmlns:p14="http://schemas.microsoft.com/office/powerpoint/2010/main" val="295364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52</a:t>
            </a:fld>
            <a:endParaRPr lang="en-US"/>
          </a:p>
        </p:txBody>
      </p:sp>
    </p:spTree>
    <p:extLst>
      <p:ext uri="{BB962C8B-B14F-4D97-AF65-F5344CB8AC3E}">
        <p14:creationId xmlns:p14="http://schemas.microsoft.com/office/powerpoint/2010/main" val="265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Just enough </a:t>
            </a:r>
            <a:r>
              <a:rPr lang="en-US" dirty="0" err="1" smtClean="0"/>
              <a:t>documenation</a:t>
            </a:r>
            <a:endParaRPr lang="en-US" dirty="0" smtClean="0"/>
          </a:p>
          <a:p>
            <a:r>
              <a:rPr lang="en-US" dirty="0" smtClean="0"/>
              <a:t>The same</a:t>
            </a:r>
            <a:r>
              <a:rPr lang="en-US" baseline="0" dirty="0" smtClean="0"/>
              <a:t> applies: keep the reader in mind</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54</a:t>
            </a:fld>
            <a:endParaRPr lang="en-US"/>
          </a:p>
        </p:txBody>
      </p:sp>
    </p:spTree>
    <p:extLst>
      <p:ext uri="{BB962C8B-B14F-4D97-AF65-F5344CB8AC3E}">
        <p14:creationId xmlns:p14="http://schemas.microsoft.com/office/powerpoint/2010/main" val="8513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59</a:t>
            </a:fld>
            <a:endParaRPr lang="en-US"/>
          </a:p>
        </p:txBody>
      </p:sp>
    </p:spTree>
    <p:extLst>
      <p:ext uri="{BB962C8B-B14F-4D97-AF65-F5344CB8AC3E}">
        <p14:creationId xmlns:p14="http://schemas.microsoft.com/office/powerpoint/2010/main" val="2368531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63</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64</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Braces</a:t>
            </a:r>
          </a:p>
          <a:p>
            <a:r>
              <a:rPr lang="en-US" dirty="0" smtClean="0"/>
              <a:t>Camel/Pascal/underscore</a:t>
            </a:r>
            <a:endParaRPr lang="en-US" baseline="0" dirty="0" smtClean="0"/>
          </a:p>
          <a:p>
            <a:r>
              <a:rPr lang="en-US" baseline="0" dirty="0" smtClean="0"/>
              <a:t>No holy wars</a:t>
            </a:r>
          </a:p>
          <a:p>
            <a:endParaRPr lang="en-US" baseline="0" dirty="0" smtClean="0"/>
          </a:p>
          <a:p>
            <a:r>
              <a:rPr lang="en-US" baseline="0" dirty="0" smtClean="0"/>
              <a:t>Choose 1 convention, then stick with it</a:t>
            </a:r>
          </a:p>
        </p:txBody>
      </p:sp>
      <p:sp>
        <p:nvSpPr>
          <p:cNvPr id="4" name="Slide Number Placeholder 3"/>
          <p:cNvSpPr>
            <a:spLocks noGrp="1"/>
          </p:cNvSpPr>
          <p:nvPr>
            <p:ph type="sldNum" idx="10"/>
          </p:nvPr>
        </p:nvSpPr>
        <p:spPr/>
        <p:txBody>
          <a:bodyPr/>
          <a:lstStyle/>
          <a:p>
            <a:fld id="{0E35A4D3-108D-1046-97CD-2E871591D6FF}" type="slidenum">
              <a:rPr lang="en-US" smtClean="0"/>
              <a:pPr/>
              <a:t>68</a:t>
            </a:fld>
            <a:endParaRPr lang="en-US"/>
          </a:p>
        </p:txBody>
      </p:sp>
    </p:spTree>
    <p:extLst>
      <p:ext uri="{BB962C8B-B14F-4D97-AF65-F5344CB8AC3E}">
        <p14:creationId xmlns:p14="http://schemas.microsoft.com/office/powerpoint/2010/main" val="42492245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Avoid mental mapping</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69</a:t>
            </a:fld>
            <a:endParaRPr lang="en-US"/>
          </a:p>
        </p:txBody>
      </p:sp>
    </p:spTree>
    <p:extLst>
      <p:ext uri="{BB962C8B-B14F-4D97-AF65-F5344CB8AC3E}">
        <p14:creationId xmlns:p14="http://schemas.microsoft.com/office/powerpoint/2010/main" val="3262261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No clever tricks</a:t>
            </a:r>
          </a:p>
          <a:p>
            <a:r>
              <a:rPr lang="en-US" sz="1200" kern="1200" dirty="0" smtClean="0">
                <a:solidFill>
                  <a:srgbClr val="000000"/>
                </a:solidFill>
                <a:latin typeface="Times New Roman" charset="0"/>
                <a:ea typeface="ＭＳ Ｐゴシック" charset="0"/>
                <a:cs typeface="+mn-cs"/>
              </a:rPr>
              <a:t>“Debugging is twice as hard as writing the code in the first place.  Therefore, if you write the code as cleverly as possible, you are–by definition–not smart enough to debug it.”</a:t>
            </a:r>
          </a:p>
          <a:p>
            <a:r>
              <a:rPr lang="en-US" sz="1200" i="1" kern="1200" dirty="0" smtClean="0">
                <a:solidFill>
                  <a:srgbClr val="000000"/>
                </a:solidFill>
                <a:latin typeface="Times New Roman" charset="0"/>
                <a:ea typeface="ＭＳ Ｐゴシック" charset="0"/>
                <a:cs typeface="+mn-cs"/>
              </a:rPr>
              <a:t>(Brian Kernighan)</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73</a:t>
            </a:fld>
            <a:endParaRPr lang="en-US"/>
          </a:p>
        </p:txBody>
      </p:sp>
    </p:spTree>
    <p:extLst>
      <p:ext uri="{BB962C8B-B14F-4D97-AF65-F5344CB8AC3E}">
        <p14:creationId xmlns:p14="http://schemas.microsoft.com/office/powerpoint/2010/main" val="112679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B6CC0961-E261-0245-8688-FCA12270BD9B}" type="slidenum">
              <a:rPr lang="en-US"/>
              <a:pPr/>
              <a:t>4</a:t>
            </a:fld>
            <a:endParaRPr lang="en-US"/>
          </a:p>
        </p:txBody>
      </p:sp>
      <p:sp>
        <p:nvSpPr>
          <p:cNvPr id="15361"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Random</a:t>
            </a:r>
            <a:r>
              <a:rPr lang="en-US" baseline="0" dirty="0" smtClean="0"/>
              <a:t> acts of kindness in the code you encounter</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75</a:t>
            </a:fld>
            <a:endParaRPr lang="en-US"/>
          </a:p>
        </p:txBody>
      </p:sp>
    </p:spTree>
    <p:extLst>
      <p:ext uri="{BB962C8B-B14F-4D97-AF65-F5344CB8AC3E}">
        <p14:creationId xmlns:p14="http://schemas.microsoft.com/office/powerpoint/2010/main" val="18034892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law of thermodynamics: the law of entropy</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76</a:t>
            </a:fld>
            <a:endParaRPr lang="en-US"/>
          </a:p>
        </p:txBody>
      </p:sp>
    </p:spTree>
    <p:extLst>
      <p:ext uri="{BB962C8B-B14F-4D97-AF65-F5344CB8AC3E}">
        <p14:creationId xmlns:p14="http://schemas.microsoft.com/office/powerpoint/2010/main" val="2613844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Call them</a:t>
            </a:r>
            <a:r>
              <a:rPr lang="en-US" baseline="0" dirty="0" smtClean="0"/>
              <a:t> Buckets, </a:t>
            </a:r>
            <a:r>
              <a:rPr lang="en-US" baseline="0" dirty="0" err="1" smtClean="0"/>
              <a:t>Superviser</a:t>
            </a:r>
            <a:r>
              <a:rPr lang="en-US" baseline="0" dirty="0" smtClean="0"/>
              <a:t>, Dispatcher, ...</a:t>
            </a:r>
          </a:p>
          <a:p>
            <a:r>
              <a:rPr lang="en-US" baseline="0" dirty="0" smtClean="0"/>
              <a:t>Managers do too much</a:t>
            </a:r>
          </a:p>
          <a:p>
            <a:r>
              <a:rPr lang="en-US" baseline="0" dirty="0" smtClean="0"/>
              <a:t>There are only 2 things difficult in IT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81</a:t>
            </a:fld>
            <a:endParaRPr lang="en-US"/>
          </a:p>
        </p:txBody>
      </p:sp>
    </p:spTree>
    <p:extLst>
      <p:ext uri="{BB962C8B-B14F-4D97-AF65-F5344CB8AC3E}">
        <p14:creationId xmlns:p14="http://schemas.microsoft.com/office/powerpoint/2010/main" val="44049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320B35BE-6A91-864C-8B78-548CA6150880}" type="slidenum">
              <a:rPr lang="en-US"/>
              <a:pPr/>
              <a:t>5</a:t>
            </a:fld>
            <a:endParaRPr lang="en-US"/>
          </a:p>
        </p:txBody>
      </p:sp>
      <p:sp>
        <p:nvSpPr>
          <p:cNvPr id="16385"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35FC7D6-73FA-C846-8BB9-A438FEC9D332}" type="slidenum">
              <a:rPr lang="en-US"/>
              <a:pPr/>
              <a:t>6</a:t>
            </a:fld>
            <a:endParaRPr lang="en-US"/>
          </a:p>
        </p:txBody>
      </p:sp>
      <p:sp>
        <p:nvSpPr>
          <p:cNvPr id="17409"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086238D-E9C2-D448-A603-974F30B53C0B}" type="slidenum">
              <a:rPr lang="en-US"/>
              <a:pPr/>
              <a:t>7</a:t>
            </a:fld>
            <a:endParaRPr lang="en-US"/>
          </a:p>
        </p:txBody>
      </p:sp>
      <p:sp>
        <p:nvSpPr>
          <p:cNvPr id="1843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28A947B1-F7EE-424C-BF49-79224E14CCD5}" type="slidenum">
              <a:rPr lang="en-US"/>
              <a:pPr/>
              <a:t>9</a:t>
            </a:fld>
            <a:endParaRPr lang="en-US"/>
          </a:p>
        </p:txBody>
      </p:sp>
      <p:sp>
        <p:nvSpPr>
          <p:cNvPr id="20481"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Software should be designed</a:t>
            </a:r>
            <a:r>
              <a:rPr lang="en-US" baseline="0" dirty="0" smtClean="0"/>
              <a:t> to reduce its overall cost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12</a:t>
            </a:fld>
            <a:endParaRPr lang="en-US"/>
          </a:p>
        </p:txBody>
      </p:sp>
    </p:spTree>
    <p:extLst>
      <p:ext uri="{BB962C8B-B14F-4D97-AF65-F5344CB8AC3E}">
        <p14:creationId xmlns:p14="http://schemas.microsoft.com/office/powerpoint/2010/main" val="206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13</a:t>
            </a:fld>
            <a:endParaRPr lang="en-US"/>
          </a:p>
        </p:txBody>
      </p:sp>
    </p:spTree>
    <p:extLst>
      <p:ext uri="{BB962C8B-B14F-4D97-AF65-F5344CB8AC3E}">
        <p14:creationId xmlns:p14="http://schemas.microsoft.com/office/powerpoint/2010/main" val="250571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4563" cy="1620838"/>
          </a:xfrm>
        </p:spPr>
        <p:txBody>
          <a:bodyPr/>
          <a:lstStyle/>
          <a:p>
            <a:r>
              <a:rPr lang="nl-BE" smtClean="0"/>
              <a:t>Click to edit Master title style</a:t>
            </a:r>
            <a:endParaRPr lang="en-US"/>
          </a:p>
        </p:txBody>
      </p:sp>
      <p:sp>
        <p:nvSpPr>
          <p:cNvPr id="3" name="Subtitle 2"/>
          <p:cNvSpPr>
            <a:spLocks noGrp="1"/>
          </p:cNvSpPr>
          <p:nvPr>
            <p:ph type="subTitle" idx="1"/>
          </p:nvPr>
        </p:nvSpPr>
        <p:spPr>
          <a:xfrm>
            <a:off x="1511300" y="4286250"/>
            <a:ext cx="7053263"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E0FD7B50-5DC2-2843-80E8-1182AD49CE09}" type="slidenum">
              <a:rPr lang="en-US"/>
              <a:pPr/>
              <a:t>‹#›</a:t>
            </a:fld>
            <a:endParaRPr lang="en-US"/>
          </a:p>
        </p:txBody>
      </p:sp>
    </p:spTree>
    <p:extLst>
      <p:ext uri="{BB962C8B-B14F-4D97-AF65-F5344CB8AC3E}">
        <p14:creationId xmlns:p14="http://schemas.microsoft.com/office/powerpoint/2010/main" val="8716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54D82869-3104-C44B-857B-9A9A71E77F77}" type="slidenum">
              <a:rPr lang="en-US"/>
              <a:pPr/>
              <a:t>‹#›</a:t>
            </a:fld>
            <a:endParaRPr lang="en-US"/>
          </a:p>
        </p:txBody>
      </p:sp>
    </p:spTree>
    <p:extLst>
      <p:ext uri="{BB962C8B-B14F-4D97-AF65-F5344CB8AC3E}">
        <p14:creationId xmlns:p14="http://schemas.microsoft.com/office/powerpoint/2010/main" val="175995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2187" cy="6443663"/>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503238" y="301625"/>
            <a:ext cx="6638925" cy="6443663"/>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F9A2E868-C241-674D-9494-791F9EA53305}" type="slidenum">
              <a:rPr lang="en-US"/>
              <a:pPr/>
              <a:t>‹#›</a:t>
            </a:fld>
            <a:endParaRPr lang="en-US"/>
          </a:p>
        </p:txBody>
      </p:sp>
    </p:spTree>
    <p:extLst>
      <p:ext uri="{BB962C8B-B14F-4D97-AF65-F5344CB8AC3E}">
        <p14:creationId xmlns:p14="http://schemas.microsoft.com/office/powerpoint/2010/main" val="75193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B60611CE-78EC-B04B-8D88-993FBA9B4D16}" type="slidenum">
              <a:rPr lang="en-US"/>
              <a:pPr/>
              <a:t>‹#›</a:t>
            </a:fld>
            <a:endParaRPr lang="en-US"/>
          </a:p>
        </p:txBody>
      </p:sp>
    </p:spTree>
    <p:extLst>
      <p:ext uri="{BB962C8B-B14F-4D97-AF65-F5344CB8AC3E}">
        <p14:creationId xmlns:p14="http://schemas.microsoft.com/office/powerpoint/2010/main" val="112324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4562" cy="1501775"/>
          </a:xfrm>
        </p:spPr>
        <p:txBody>
          <a:bodyPr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95338" y="3205163"/>
            <a:ext cx="8564562"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
        <p:nvSpPr>
          <p:cNvPr id="4" name="Slide Number Placeholder 3"/>
          <p:cNvSpPr>
            <a:spLocks noGrp="1"/>
          </p:cNvSpPr>
          <p:nvPr>
            <p:ph type="sldNum" idx="10"/>
          </p:nvPr>
        </p:nvSpPr>
        <p:spPr/>
        <p:txBody>
          <a:bodyPr/>
          <a:lstStyle>
            <a:lvl1pPr>
              <a:defRPr/>
            </a:lvl1pPr>
          </a:lstStyle>
          <a:p>
            <a:fld id="{26E45ADF-1AD7-0E47-A2EB-CBCCE5AF1359}" type="slidenum">
              <a:rPr lang="en-US"/>
              <a:pPr/>
              <a:t>‹#›</a:t>
            </a:fld>
            <a:endParaRPr lang="en-US"/>
          </a:p>
        </p:txBody>
      </p:sp>
    </p:spTree>
    <p:extLst>
      <p:ext uri="{BB962C8B-B14F-4D97-AF65-F5344CB8AC3E}">
        <p14:creationId xmlns:p14="http://schemas.microsoft.com/office/powerpoint/2010/main" val="206544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503238" y="1770063"/>
            <a:ext cx="4449762"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5105400" y="1770063"/>
            <a:ext cx="4451350"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Slide Number Placeholder 4"/>
          <p:cNvSpPr>
            <a:spLocks noGrp="1"/>
          </p:cNvSpPr>
          <p:nvPr>
            <p:ph type="sldNum" idx="10"/>
          </p:nvPr>
        </p:nvSpPr>
        <p:spPr/>
        <p:txBody>
          <a:bodyPr/>
          <a:lstStyle>
            <a:lvl1pPr>
              <a:defRPr/>
            </a:lvl1pPr>
          </a:lstStyle>
          <a:p>
            <a:fld id="{B4B457A8-3881-3E4A-973D-6C59957F8EF9}" type="slidenum">
              <a:rPr lang="en-US"/>
              <a:pPr/>
              <a:t>‹#›</a:t>
            </a:fld>
            <a:endParaRPr lang="en-US"/>
          </a:p>
        </p:txBody>
      </p:sp>
    </p:spTree>
    <p:extLst>
      <p:ext uri="{BB962C8B-B14F-4D97-AF65-F5344CB8AC3E}">
        <p14:creationId xmlns:p14="http://schemas.microsoft.com/office/powerpoint/2010/main" val="37205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69387" cy="1260475"/>
          </a:xfrm>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5118100"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5118100"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Slide Number Placeholder 6"/>
          <p:cNvSpPr>
            <a:spLocks noGrp="1"/>
          </p:cNvSpPr>
          <p:nvPr>
            <p:ph type="sldNum" idx="10"/>
          </p:nvPr>
        </p:nvSpPr>
        <p:spPr/>
        <p:txBody>
          <a:bodyPr/>
          <a:lstStyle>
            <a:lvl1pPr>
              <a:defRPr/>
            </a:lvl1pPr>
          </a:lstStyle>
          <a:p>
            <a:fld id="{2A42307B-EBF4-2845-9472-B3C50CCC632A}" type="slidenum">
              <a:rPr lang="en-US"/>
              <a:pPr/>
              <a:t>‹#›</a:t>
            </a:fld>
            <a:endParaRPr lang="en-US"/>
          </a:p>
        </p:txBody>
      </p:sp>
    </p:spTree>
    <p:extLst>
      <p:ext uri="{BB962C8B-B14F-4D97-AF65-F5344CB8AC3E}">
        <p14:creationId xmlns:p14="http://schemas.microsoft.com/office/powerpoint/2010/main" val="106839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FB2B83CE-C65B-214D-9C31-654468E0EF3F}" type="slidenum">
              <a:rPr lang="en-US"/>
              <a:pPr/>
              <a:t>‹#›</a:t>
            </a:fld>
            <a:endParaRPr lang="en-US"/>
          </a:p>
        </p:txBody>
      </p:sp>
    </p:spTree>
    <p:extLst>
      <p:ext uri="{BB962C8B-B14F-4D97-AF65-F5344CB8AC3E}">
        <p14:creationId xmlns:p14="http://schemas.microsoft.com/office/powerpoint/2010/main" val="75137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7BC45CF2-FF8F-0C4A-B111-2928307529FD}" type="slidenum">
              <a:rPr lang="en-US"/>
              <a:pPr/>
              <a:t>‹#›</a:t>
            </a:fld>
            <a:endParaRPr lang="en-US"/>
          </a:p>
        </p:txBody>
      </p:sp>
    </p:spTree>
    <p:extLst>
      <p:ext uri="{BB962C8B-B14F-4D97-AF65-F5344CB8AC3E}">
        <p14:creationId xmlns:p14="http://schemas.microsoft.com/office/powerpoint/2010/main" val="349998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4700" cy="1281113"/>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940175" y="301625"/>
            <a:ext cx="56324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503238" y="1582738"/>
            <a:ext cx="3314700"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BB507341-EA1B-1549-BCD1-821B06053C29}" type="slidenum">
              <a:rPr lang="en-US"/>
              <a:pPr/>
              <a:t>‹#›</a:t>
            </a:fld>
            <a:endParaRPr lang="en-US"/>
          </a:p>
        </p:txBody>
      </p:sp>
    </p:spTree>
    <p:extLst>
      <p:ext uri="{BB962C8B-B14F-4D97-AF65-F5344CB8AC3E}">
        <p14:creationId xmlns:p14="http://schemas.microsoft.com/office/powerpoint/2010/main" val="387257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5200" cy="623887"/>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974850" y="676275"/>
            <a:ext cx="60452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4850" y="5918200"/>
            <a:ext cx="60452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8FD589CB-12AB-D54E-A24E-002621E85986}" type="slidenum">
              <a:rPr lang="en-US"/>
              <a:pPr/>
              <a:t>‹#›</a:t>
            </a:fld>
            <a:endParaRPr lang="en-US"/>
          </a:p>
        </p:txBody>
      </p:sp>
    </p:spTree>
    <p:extLst>
      <p:ext uri="{BB962C8B-B14F-4D97-AF65-F5344CB8AC3E}">
        <p14:creationId xmlns:p14="http://schemas.microsoft.com/office/powerpoint/2010/main" val="1742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53512"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503238" y="1770063"/>
            <a:ext cx="9053512" cy="497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503238" y="6889750"/>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Text Box 4"/>
          <p:cNvSpPr txBox="1">
            <a:spLocks noChangeArrowheads="1"/>
          </p:cNvSpPr>
          <p:nvPr/>
        </p:nvSpPr>
        <p:spPr bwMode="auto">
          <a:xfrm>
            <a:off x="3446463" y="6889750"/>
            <a:ext cx="31829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Rectangle 5"/>
          <p:cNvSpPr>
            <a:spLocks noGrp="1" noChangeArrowheads="1"/>
          </p:cNvSpPr>
          <p:nvPr>
            <p:ph type="sldNum"/>
          </p:nvPr>
        </p:nvSpPr>
        <p:spPr bwMode="auto">
          <a:xfrm>
            <a:off x="7224713" y="6889750"/>
            <a:ext cx="23320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fld id="{23FA47A1-048A-5B4D-A04A-AD843EF1B4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mj-lt"/>
          <a:ea typeface="+mj-ea"/>
          <a:cs typeface="+mj-cs"/>
        </a:defRPr>
      </a:lvl1pPr>
      <a:lvl2pPr marL="742950" indent="-28575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2pPr>
      <a:lvl3pPr marL="1143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3pPr>
      <a:lvl4pPr marL="1600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4pPr>
      <a:lvl5pPr marL="20574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9pPr>
    </p:titleStyle>
    <p:bodyStyle>
      <a:lvl1pPr marL="342900" indent="-342900" algn="l" defTabSz="457200" rtl="0" eaLnBrk="0" fontAlgn="base" hangingPunct="0">
        <a:lnSpc>
          <a:spcPct val="93000"/>
        </a:lnSpc>
        <a:spcBef>
          <a:spcPct val="0"/>
        </a:spcBef>
        <a:spcAft>
          <a:spcPts val="1413"/>
        </a:spcAft>
        <a:buClr>
          <a:srgbClr val="000000"/>
        </a:buClr>
        <a:buSzPct val="100000"/>
        <a:buFont typeface="Times New Roman" charset="0"/>
        <a:defRPr sz="3200">
          <a:solidFill>
            <a:srgbClr val="FFFFFF"/>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charset="0"/>
        <a:defRPr sz="2800">
          <a:solidFill>
            <a:srgbClr val="FFFFFF"/>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charset="0"/>
        <a:defRPr sz="2400">
          <a:solidFill>
            <a:srgbClr val="FFFFFF"/>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charset="0"/>
        <a:defRPr sz="2000">
          <a:solidFill>
            <a:srgbClr val="FFFFFF"/>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5pPr>
      <a:lvl6pPr marL="25146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6pPr>
      <a:lvl7pPr marL="29718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7pPr>
      <a:lvl8pPr marL="34290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8pPr>
      <a:lvl9pPr marL="38862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hyperlink" Target="mailto:Michel.grootjan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Bad%20Code-SD.mp4"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gif"/></Relationships>
</file>

<file path=ppt/slides/_rels/slide51.xml.rels><?xml version="1.0" encoding="UTF-8" standalone="yes"?>
<Relationships xmlns="http://schemas.openxmlformats.org/package/2006/relationships"><Relationship Id="rId3" Type="http://schemas.openxmlformats.org/officeDocument/2006/relationships/image" Target="../media/image19.jpg"/><Relationship Id="rId4" Type="http://schemas.openxmlformats.org/officeDocument/2006/relationships/hyperlink" Target="http://www.joelonsoftware.com/articles/Wrong.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gif"/></Relationships>
</file>

<file path=ppt/slides/_rels/slide87.xml.rels><?xml version="1.0" encoding="UTF-8" standalone="yes"?>
<Relationships xmlns="http://schemas.openxmlformats.org/package/2006/relationships"><Relationship Id="rId3" Type="http://schemas.openxmlformats.org/officeDocument/2006/relationships/image" Target="../media/image38.jpeg"/><Relationship Id="rId4" Type="http://schemas.openxmlformats.org/officeDocument/2006/relationships/image" Target="../media/image39.jpg"/><Relationship Id="rId5"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image" Target="../media/image37.jp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41.png"/><Relationship Id="rId5" Type="http://schemas.microsoft.com/office/2007/relationships/hdphoto" Target="../media/hdphoto1.wdp"/><Relationship Id="rId6" Type="http://schemas.openxmlformats.org/officeDocument/2006/relationships/image" Target="../media/image42.png"/><Relationship Id="rId1" Type="http://schemas.microsoft.com/office/2007/relationships/media" Target="../media/media1.mp3"/><Relationship Id="rId2" Type="http://schemas.openxmlformats.org/officeDocument/2006/relationships/audio" Target="../media/media1.mp3"/></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a:xfrm>
            <a:off x="2157611" y="4285481"/>
            <a:ext cx="7053263" cy="1931988"/>
          </a:xfrm>
        </p:spPr>
        <p:txBody>
          <a:bodyPr/>
          <a:lstStyle/>
          <a:p>
            <a:r>
              <a:rPr lang="en-US" dirty="0" smtClean="0">
                <a:hlinkClick r:id="rId2"/>
              </a:rPr>
              <a:t>michel.grootjans@smallsteps.be</a:t>
            </a:r>
            <a:endParaRPr lang="en-US" dirty="0" smtClean="0"/>
          </a:p>
          <a:p>
            <a:r>
              <a:rPr lang="en-US" dirty="0" smtClean="0"/>
              <a:t>@</a:t>
            </a:r>
            <a:r>
              <a:rPr lang="en-US" dirty="0" err="1" smtClean="0"/>
              <a:t>michelgrootjans</a:t>
            </a:r>
            <a:endParaRPr lang="en-US" dirty="0" smtClean="0"/>
          </a:p>
          <a:p>
            <a:r>
              <a:rPr lang="en-US" dirty="0" err="1" smtClean="0"/>
              <a:t>michelgrootjans</a:t>
            </a:r>
            <a:endParaRPr lang="en-US" dirty="0" smtClean="0"/>
          </a:p>
        </p:txBody>
      </p:sp>
      <p:pic>
        <p:nvPicPr>
          <p:cNvPr id="4" name="Picture 3" descr="TwitterBi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755" y="4933553"/>
            <a:ext cx="571500" cy="520700"/>
          </a:xfrm>
          <a:prstGeom prst="rect">
            <a:avLst/>
          </a:prstGeom>
        </p:spPr>
      </p:pic>
      <p:pic>
        <p:nvPicPr>
          <p:cNvPr id="5" name="Picture 4" descr="e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1587" y="4141465"/>
            <a:ext cx="822857" cy="822857"/>
          </a:xfrm>
          <a:prstGeom prst="rect">
            <a:avLst/>
          </a:prstGeom>
        </p:spPr>
      </p:pic>
      <p:pic>
        <p:nvPicPr>
          <p:cNvPr id="6" name="Picture 5"/>
          <p:cNvPicPr>
            <a:picLocks noChangeAspect="1"/>
          </p:cNvPicPr>
          <p:nvPr/>
        </p:nvPicPr>
        <p:blipFill>
          <a:blip r:embed="rId5"/>
          <a:stretch>
            <a:fillRect/>
          </a:stretch>
        </p:blipFill>
        <p:spPr>
          <a:xfrm>
            <a:off x="3453755" y="5437609"/>
            <a:ext cx="823986" cy="823986"/>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r>
              <a:rPr lang="en-US" dirty="0"/>
              <a:t>“Any </a:t>
            </a:r>
            <a:r>
              <a:rPr lang="en-US" dirty="0" smtClean="0"/>
              <a:t>monkey can </a:t>
            </a:r>
            <a:r>
              <a:rPr lang="en-US" dirty="0"/>
              <a:t>write code that a computer can </a:t>
            </a:r>
            <a:r>
              <a:rPr lang="en-US" dirty="0" smtClean="0"/>
              <a:t>understand.</a:t>
            </a:r>
          </a:p>
          <a:p>
            <a:r>
              <a:rPr lang="en-US" dirty="0" smtClean="0"/>
              <a:t>Good apes write </a:t>
            </a:r>
            <a:r>
              <a:rPr lang="en-US" dirty="0"/>
              <a:t>code </a:t>
            </a:r>
            <a:r>
              <a:rPr lang="en-US" dirty="0" smtClean="0"/>
              <a:t>that an orang-</a:t>
            </a:r>
            <a:r>
              <a:rPr lang="en-US" dirty="0" err="1" smtClean="0"/>
              <a:t>utang</a:t>
            </a:r>
            <a:r>
              <a:rPr lang="en-US" dirty="0" smtClean="0"/>
              <a:t> can </a:t>
            </a:r>
            <a:r>
              <a:rPr lang="en-US" dirty="0"/>
              <a:t>understand.</a:t>
            </a:r>
            <a:r>
              <a:rPr lang="en-US" dirty="0" smtClean="0"/>
              <a:t>”</a:t>
            </a:r>
          </a:p>
          <a:p>
            <a:r>
              <a:rPr lang="en-US" dirty="0" smtClean="0"/>
              <a:t>-- The Librarian</a:t>
            </a:r>
            <a:endParaRPr lang="en-US" dirty="0"/>
          </a:p>
        </p:txBody>
      </p:sp>
    </p:spTree>
    <p:extLst>
      <p:ext uri="{BB962C8B-B14F-4D97-AF65-F5344CB8AC3E}">
        <p14:creationId xmlns:p14="http://schemas.microsoft.com/office/powerpoint/2010/main" val="282153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Why?</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It’s not about</a:t>
            </a:r>
            <a:r>
              <a:rPr lang="en-US" baseline="0" dirty="0" smtClean="0"/>
              <a:t> </a:t>
            </a:r>
            <a:r>
              <a:rPr lang="en-US" baseline="0" dirty="0" smtClean="0">
                <a:solidFill>
                  <a:srgbClr val="FF0000"/>
                </a:solidFill>
              </a:rPr>
              <a:t>bits</a:t>
            </a:r>
            <a:r>
              <a:rPr lang="en-US" baseline="0" dirty="0" smtClean="0"/>
              <a:t>, </a:t>
            </a:r>
            <a:r>
              <a:rPr lang="en-US" baseline="0" dirty="0" smtClean="0">
                <a:solidFill>
                  <a:srgbClr val="FF0000"/>
                </a:solidFill>
              </a:rPr>
              <a:t>bytes</a:t>
            </a:r>
            <a:r>
              <a:rPr lang="en-US" baseline="0" dirty="0" smtClean="0"/>
              <a:t> and </a:t>
            </a:r>
            <a:r>
              <a:rPr lang="en-US" baseline="0" dirty="0" smtClean="0">
                <a:solidFill>
                  <a:srgbClr val="FF0000"/>
                </a:solidFill>
              </a:rPr>
              <a:t>protocols</a:t>
            </a:r>
            <a:r>
              <a:rPr lang="en-US" baseline="0" dirty="0" smtClean="0"/>
              <a:t>,</a:t>
            </a:r>
          </a:p>
          <a:p>
            <a:r>
              <a:rPr lang="en-US" baseline="0" dirty="0" smtClean="0"/>
              <a:t>but </a:t>
            </a:r>
            <a:r>
              <a:rPr lang="en-US" baseline="0" dirty="0" smtClean="0">
                <a:solidFill>
                  <a:srgbClr val="00CC99"/>
                </a:solidFill>
              </a:rPr>
              <a:t>profits</a:t>
            </a:r>
            <a:r>
              <a:rPr lang="en-US" baseline="0" dirty="0" smtClean="0"/>
              <a:t>, </a:t>
            </a:r>
            <a:r>
              <a:rPr lang="en-US" baseline="0" dirty="0" smtClean="0">
                <a:solidFill>
                  <a:srgbClr val="00CC99"/>
                </a:solidFill>
              </a:rPr>
              <a:t>losses</a:t>
            </a:r>
            <a:r>
              <a:rPr lang="en-US" baseline="0" dirty="0" smtClean="0"/>
              <a:t> and </a:t>
            </a:r>
            <a:r>
              <a:rPr lang="en-US" baseline="0" dirty="0" smtClean="0">
                <a:solidFill>
                  <a:schemeClr val="accent1"/>
                </a:solidFill>
              </a:rPr>
              <a:t>margins</a:t>
            </a:r>
            <a:r>
              <a:rPr lang="en-US" baseline="0" dirty="0" smtClean="0"/>
              <a:t>.</a:t>
            </a:r>
          </a:p>
          <a:p>
            <a:r>
              <a:rPr lang="en-US" baseline="0" dirty="0" smtClean="0"/>
              <a:t>-- Lou Gerstner</a:t>
            </a:r>
          </a:p>
        </p:txBody>
      </p:sp>
    </p:spTree>
    <p:extLst>
      <p:ext uri="{BB962C8B-B14F-4D97-AF65-F5344CB8AC3E}">
        <p14:creationId xmlns:p14="http://schemas.microsoft.com/office/powerpoint/2010/main" val="11890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0766631"/>
              </p:ext>
            </p:extLst>
          </p:nvPr>
        </p:nvGraphicFramePr>
        <p:xfrm>
          <a:off x="503238" y="1770063"/>
          <a:ext cx="9053511" cy="518159"/>
        </p:xfrm>
        <a:graphic>
          <a:graphicData uri="http://schemas.openxmlformats.org/drawingml/2006/table">
            <a:tbl>
              <a:tblPr firstRow="1" bandRow="1">
                <a:tableStyleId>{5940675A-B579-460E-94D1-54222C63F5DA}</a:tableStyleId>
              </a:tblPr>
              <a:tblGrid>
                <a:gridCol w="1726381"/>
                <a:gridCol w="360040"/>
                <a:gridCol w="6967090"/>
              </a:tblGrid>
              <a:tr h="370840">
                <a:tc>
                  <a:txBody>
                    <a:bodyPr/>
                    <a:lstStyle/>
                    <a:p>
                      <a:r>
                        <a:rPr lang="en-US" sz="2800" dirty="0" err="1" smtClean="0">
                          <a:solidFill>
                            <a:schemeClr val="bg1"/>
                          </a:solidFill>
                        </a:rPr>
                        <a:t>cost</a:t>
                      </a:r>
                      <a:r>
                        <a:rPr lang="en-US" sz="2800" baseline="-25000" dirty="0" err="1" smtClean="0">
                          <a:solidFill>
                            <a:schemeClr val="bg1"/>
                          </a:solidFill>
                        </a:rPr>
                        <a:t>total</a:t>
                      </a:r>
                      <a:r>
                        <a:rPr lang="en-US" sz="2800" dirty="0" smtClean="0">
                          <a:solidFill>
                            <a:schemeClr val="bg1"/>
                          </a:solidFill>
                        </a:rPr>
                        <a:t> </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r>
                        <a:rPr lang="en-US" sz="2800" dirty="0" err="1" smtClean="0">
                          <a:solidFill>
                            <a:schemeClr val="bg1"/>
                          </a:solidFill>
                        </a:rPr>
                        <a:t>cost</a:t>
                      </a:r>
                      <a:r>
                        <a:rPr lang="en-US" sz="2800" baseline="-25000" dirty="0" err="1" smtClean="0">
                          <a:solidFill>
                            <a:schemeClr val="bg1"/>
                          </a:solidFill>
                        </a:rPr>
                        <a:t>develop</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2715183537"/>
              </p:ext>
            </p:extLst>
          </p:nvPr>
        </p:nvGraphicFramePr>
        <p:xfrm>
          <a:off x="501427" y="2701305"/>
          <a:ext cx="9505056" cy="518159"/>
        </p:xfrm>
        <a:graphic>
          <a:graphicData uri="http://schemas.openxmlformats.org/drawingml/2006/table">
            <a:tbl>
              <a:tblPr firstRow="1" bandRow="1">
                <a:tableStyleId>{5940675A-B579-460E-94D1-54222C63F5DA}</a:tableStyleId>
              </a:tblPr>
              <a:tblGrid>
                <a:gridCol w="1728192"/>
                <a:gridCol w="360040"/>
                <a:gridCol w="7416824"/>
              </a:tblGrid>
              <a:tr h="370840">
                <a:tc>
                  <a:txBody>
                    <a:bodyPr/>
                    <a:lstStyle/>
                    <a:p>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err="1" smtClean="0">
                          <a:solidFill>
                            <a:schemeClr val="bg1"/>
                          </a:solidFill>
                        </a:rPr>
                        <a:t>cost</a:t>
                      </a:r>
                      <a:r>
                        <a:rPr lang="en-US" sz="2800" baseline="-25000" dirty="0" err="1" smtClean="0">
                          <a:solidFill>
                            <a:schemeClr val="bg1"/>
                          </a:solidFill>
                        </a:rPr>
                        <a:t>understand</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change</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test</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deploy</a:t>
                      </a:r>
                      <a:endParaRPr lang="en-US" sz="2800" baseline="-25000" dirty="0" smtClean="0">
                        <a:solidFill>
                          <a:schemeClr val="bg1"/>
                        </a:solidFill>
                      </a:endParaRPr>
                    </a:p>
                  </a:txBody>
                  <a:tcPr/>
                </a:tc>
              </a:tr>
            </a:tbl>
          </a:graphicData>
        </a:graphic>
      </p:graphicFrame>
      <p:sp>
        <p:nvSpPr>
          <p:cNvPr id="9" name="Up Arrow 8"/>
          <p:cNvSpPr/>
          <p:nvPr/>
        </p:nvSpPr>
        <p:spPr bwMode="auto">
          <a:xfrm>
            <a:off x="3597771" y="3349377"/>
            <a:ext cx="504056" cy="1080120"/>
          </a:xfrm>
          <a:prstGeom prst="up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16322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in.png"/>
          <p:cNvPicPr>
            <a:picLocks noChangeAspect="1"/>
          </p:cNvPicPr>
          <p:nvPr/>
        </p:nvPicPr>
        <p:blipFill rotWithShape="1">
          <a:blip r:embed="rId3">
            <a:extLst>
              <a:ext uri="{28A0092B-C50C-407E-A947-70E740481C1C}">
                <a14:useLocalDpi xmlns:a14="http://schemas.microsoft.com/office/drawing/2010/main" val="0"/>
              </a:ext>
            </a:extLst>
          </a:blip>
          <a:srcRect l="18291" r="21319"/>
          <a:stretch/>
        </p:blipFill>
        <p:spPr>
          <a:xfrm>
            <a:off x="5045067" y="1592150"/>
            <a:ext cx="4601376" cy="5717667"/>
          </a:xfrm>
          <a:prstGeom prst="rect">
            <a:avLst/>
          </a:prstGeom>
        </p:spPr>
      </p:pic>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Easier to understand</a:t>
            </a:r>
          </a:p>
          <a:p>
            <a:r>
              <a:rPr lang="en-US" dirty="0" smtClean="0"/>
              <a:t>=&gt; Easier to change</a:t>
            </a:r>
          </a:p>
          <a:p>
            <a:r>
              <a:rPr lang="en-US" dirty="0"/>
              <a:t>=&gt; Easier </a:t>
            </a:r>
            <a:r>
              <a:rPr lang="en-US" dirty="0" smtClean="0"/>
              <a:t>to</a:t>
            </a:r>
            <a:r>
              <a:rPr lang="en-US" baseline="0" dirty="0" smtClean="0"/>
              <a:t> test</a:t>
            </a:r>
          </a:p>
          <a:p>
            <a:r>
              <a:rPr lang="en-US" dirty="0"/>
              <a:t>=&gt; </a:t>
            </a:r>
            <a:r>
              <a:rPr lang="en-US" baseline="0" dirty="0" smtClean="0"/>
              <a:t>Cheaper to maintain</a:t>
            </a:r>
          </a:p>
        </p:txBody>
      </p:sp>
    </p:spTree>
    <p:extLst>
      <p:ext uri="{BB962C8B-B14F-4D97-AF65-F5344CB8AC3E}">
        <p14:creationId xmlns:p14="http://schemas.microsoft.com/office/powerpoint/2010/main" val="15759022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aseline="0" dirty="0" smtClean="0"/>
              <a:t>In short</a:t>
            </a:r>
            <a:endParaRPr lang="en-US" dirty="0"/>
          </a:p>
        </p:txBody>
      </p:sp>
      <p:sp>
        <p:nvSpPr>
          <p:cNvPr id="3" name="Content Placeholder 2"/>
          <p:cNvSpPr>
            <a:spLocks noGrp="1"/>
          </p:cNvSpPr>
          <p:nvPr>
            <p:ph idx="1"/>
          </p:nvPr>
        </p:nvSpPr>
        <p:spPr/>
        <p:txBody>
          <a:bodyPr/>
          <a:lstStyle/>
          <a:p>
            <a:r>
              <a:rPr lang="en-US" dirty="0"/>
              <a:t>“There are two ways of constructing a software design. </a:t>
            </a:r>
            <a:endParaRPr lang="en-US" dirty="0" smtClean="0"/>
          </a:p>
          <a:p>
            <a:r>
              <a:rPr lang="en-US" dirty="0" smtClean="0"/>
              <a:t>One </a:t>
            </a:r>
            <a:r>
              <a:rPr lang="en-US" dirty="0"/>
              <a:t>way is to make it so simple that there are </a:t>
            </a:r>
            <a:r>
              <a:rPr lang="en-US" dirty="0">
                <a:solidFill>
                  <a:schemeClr val="accent1">
                    <a:lumMod val="60000"/>
                    <a:lumOff val="40000"/>
                  </a:schemeClr>
                </a:solidFill>
              </a:rPr>
              <a:t>obviously no </a:t>
            </a:r>
            <a:r>
              <a:rPr lang="en-US" dirty="0" smtClean="0">
                <a:solidFill>
                  <a:schemeClr val="accent1">
                    <a:lumMod val="60000"/>
                    <a:lumOff val="40000"/>
                  </a:schemeClr>
                </a:solidFill>
              </a:rPr>
              <a:t>deficiencies</a:t>
            </a:r>
            <a:r>
              <a:rPr lang="en-US" dirty="0" smtClean="0"/>
              <a:t>.</a:t>
            </a:r>
          </a:p>
          <a:p>
            <a:r>
              <a:rPr lang="en-US" dirty="0" smtClean="0"/>
              <a:t>And </a:t>
            </a:r>
            <a:r>
              <a:rPr lang="en-US" dirty="0"/>
              <a:t>the other way is to make it so complicated that there are </a:t>
            </a:r>
            <a:r>
              <a:rPr lang="en-US" dirty="0">
                <a:solidFill>
                  <a:srgbClr val="FF0000"/>
                </a:solidFill>
              </a:rPr>
              <a:t>no obvious deficiencies</a:t>
            </a:r>
            <a:r>
              <a:rPr lang="en-US" dirty="0"/>
              <a:t>.”</a:t>
            </a:r>
          </a:p>
          <a:p>
            <a:r>
              <a:rPr lang="en-US" i="1" dirty="0" smtClean="0"/>
              <a:t>-- C.A.R</a:t>
            </a:r>
            <a:r>
              <a:rPr lang="en-US" i="1" dirty="0"/>
              <a:t>. </a:t>
            </a:r>
            <a:r>
              <a:rPr lang="en-US" i="1" dirty="0" smtClean="0"/>
              <a:t>Hoare</a:t>
            </a:r>
            <a:endParaRPr lang="en-US" dirty="0"/>
          </a:p>
        </p:txBody>
      </p:sp>
    </p:spTree>
    <p:extLst>
      <p:ext uri="{BB962C8B-B14F-4D97-AF65-F5344CB8AC3E}">
        <p14:creationId xmlns:p14="http://schemas.microsoft.com/office/powerpoint/2010/main" val="208730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For whom?</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pic>
        <p:nvPicPr>
          <p:cNvPr id="5" name="Content Placeholder 4" descr="know_your_audience.jpg"/>
          <p:cNvPicPr>
            <a:picLocks noGrp="1" noChangeAspect="1"/>
          </p:cNvPicPr>
          <p:nvPr>
            <p:ph idx="1"/>
          </p:nvPr>
        </p:nvPicPr>
        <p:blipFill>
          <a:blip r:embed="rId2">
            <a:extLst>
              <a:ext uri="{28A0092B-C50C-407E-A947-70E740481C1C}">
                <a14:useLocalDpi xmlns:a14="http://schemas.microsoft.com/office/drawing/2010/main" val="0"/>
              </a:ext>
            </a:extLst>
          </a:blip>
          <a:srcRect t="8720" b="8720"/>
          <a:stretch>
            <a:fillRect/>
          </a:stretch>
        </p:blipFill>
        <p:spPr/>
      </p:pic>
    </p:spTree>
    <p:extLst>
      <p:ext uri="{BB962C8B-B14F-4D97-AF65-F5344CB8AC3E}">
        <p14:creationId xmlns:p14="http://schemas.microsoft.com/office/powerpoint/2010/main" val="138102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Who are you writing code for?</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16992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computer</a:t>
            </a:r>
            <a:endParaRPr lang="en-US" dirty="0"/>
          </a:p>
        </p:txBody>
      </p:sp>
      <p:pic>
        <p:nvPicPr>
          <p:cNvPr id="4" name="Content Placeholder 3" descr="program2.jpg"/>
          <p:cNvPicPr>
            <a:picLocks noGrp="1" noChangeAspect="1"/>
          </p:cNvPicPr>
          <p:nvPr>
            <p:ph idx="1"/>
          </p:nvPr>
        </p:nvPicPr>
        <p:blipFill>
          <a:blip r:embed="rId2">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1637850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An example</a:t>
            </a:r>
          </a:p>
        </p:txBody>
      </p:sp>
      <p:sp>
        <p:nvSpPr>
          <p:cNvPr id="4098"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t>The librarian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Yourself</a:t>
            </a:r>
            <a:endParaRPr lang="en-US" dirty="0"/>
          </a:p>
        </p:txBody>
      </p:sp>
      <p:sp>
        <p:nvSpPr>
          <p:cNvPr id="3" name="Content Placeholder 2"/>
          <p:cNvSpPr>
            <a:spLocks noGrp="1"/>
          </p:cNvSpPr>
          <p:nvPr>
            <p:ph idx="1"/>
          </p:nvPr>
        </p:nvSpPr>
        <p:spPr>
          <a:xfrm>
            <a:off x="573435" y="1405161"/>
            <a:ext cx="9217024" cy="4975225"/>
          </a:xfrm>
        </p:spPr>
        <p:txBody>
          <a:bodyPr/>
          <a:lstStyle/>
          <a:p>
            <a:pPr marL="0" indent="0">
              <a:lnSpc>
                <a:spcPct val="100000"/>
              </a:lnSpc>
              <a:spcAft>
                <a:spcPts val="0"/>
              </a:spcAft>
            </a:pPr>
            <a:r>
              <a:rPr lang="en-US" sz="2800" i="1" dirty="0">
                <a:solidFill>
                  <a:srgbClr val="CCFFCC"/>
                </a:solidFill>
                <a:latin typeface="Consolas"/>
                <a:cs typeface="Consolas"/>
              </a:rPr>
              <a:t>//Dear future me. Please forgive me</a:t>
            </a:r>
            <a:r>
              <a:rPr lang="en-US" sz="2800" i="1" dirty="0" smtClean="0">
                <a:solidFill>
                  <a:srgbClr val="CCFFCC"/>
                </a:solidFill>
                <a:latin typeface="Consolas"/>
                <a:cs typeface="Consolas"/>
              </a:rPr>
              <a:t>.</a:t>
            </a:r>
          </a:p>
          <a:p>
            <a:pPr marL="0" indent="0">
              <a:lnSpc>
                <a:spcPct val="100000"/>
              </a:lnSpc>
              <a:spcAft>
                <a:spcPts val="0"/>
              </a:spcAft>
            </a:pPr>
            <a:r>
              <a:rPr lang="en-US" sz="2800" i="1" dirty="0" smtClean="0">
                <a:solidFill>
                  <a:srgbClr val="CCFFCC"/>
                </a:solidFill>
                <a:latin typeface="Consolas"/>
                <a:cs typeface="Consolas"/>
              </a:rPr>
              <a:t>/</a:t>
            </a:r>
            <a:r>
              <a:rPr lang="en-US" sz="2800" i="1" dirty="0">
                <a:solidFill>
                  <a:srgbClr val="CCFFCC"/>
                </a:solidFill>
                <a:latin typeface="Consolas"/>
                <a:cs typeface="Consolas"/>
              </a:rPr>
              <a:t>/I can't even begin to express how sorry I am</a:t>
            </a:r>
            <a:r>
              <a:rPr lang="en-US" sz="2800" i="1" dirty="0" smtClean="0">
                <a:solidFill>
                  <a:srgbClr val="CCFFCC"/>
                </a:solidFill>
                <a:latin typeface="Consolas"/>
                <a:cs typeface="Consolas"/>
              </a:rPr>
              <a:t>.</a:t>
            </a:r>
            <a:endParaRPr lang="en-US" sz="2800" dirty="0">
              <a:solidFill>
                <a:srgbClr val="CCFFCC"/>
              </a:solidFill>
              <a:latin typeface="Consolas"/>
              <a:cs typeface="Consolas"/>
            </a:endParaRPr>
          </a:p>
        </p:txBody>
      </p:sp>
      <p:sp>
        <p:nvSpPr>
          <p:cNvPr id="4" name="TextBox 3"/>
          <p:cNvSpPr txBox="1"/>
          <p:nvPr/>
        </p:nvSpPr>
        <p:spPr>
          <a:xfrm>
            <a:off x="861467" y="3061345"/>
            <a:ext cx="8856984" cy="3477875"/>
          </a:xfrm>
          <a:prstGeom prst="rect">
            <a:avLst/>
          </a:prstGeom>
          <a:noFill/>
        </p:spPr>
        <p:txBody>
          <a:bodyPr wrap="square" rtlCol="0" anchor="t">
            <a:spAutoFit/>
          </a:bodyPr>
          <a:lstStyle/>
          <a:p>
            <a:pPr>
              <a:lnSpc>
                <a:spcPct val="120000"/>
              </a:lnSpc>
            </a:pPr>
            <a:r>
              <a:rPr lang="en-US" sz="4000" i="1" dirty="0"/>
              <a:t>“</a:t>
            </a:r>
            <a:r>
              <a:rPr lang="en-US" sz="4000" dirty="0"/>
              <a:t>Any code of your own that you haven’t looked at for six or more months might as well have been written by someone else.”</a:t>
            </a:r>
          </a:p>
          <a:p>
            <a:pPr>
              <a:lnSpc>
                <a:spcPct val="120000"/>
              </a:lnSpc>
            </a:pPr>
            <a:r>
              <a:rPr lang="en-US" sz="2400" i="1" dirty="0" smtClean="0"/>
              <a:t>-- </a:t>
            </a:r>
            <a:r>
              <a:rPr lang="en-US" sz="2400" i="1" dirty="0" err="1" smtClean="0"/>
              <a:t>Eagleson’s</a:t>
            </a:r>
            <a:r>
              <a:rPr lang="en-US" sz="2400" i="1" dirty="0" smtClean="0"/>
              <a:t> Law</a:t>
            </a:r>
            <a:endParaRPr lang="en-US" sz="2400" dirty="0"/>
          </a:p>
        </p:txBody>
      </p:sp>
    </p:spTree>
    <p:extLst>
      <p:ext uri="{BB962C8B-B14F-4D97-AF65-F5344CB8AC3E}">
        <p14:creationId xmlns:p14="http://schemas.microsoft.com/office/powerpoint/2010/main" val="393541764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2589659" y="1405161"/>
            <a:ext cx="5328592" cy="4975225"/>
          </a:xfrm>
        </p:spPr>
        <p:txBody>
          <a:bodyPr/>
          <a:lstStyle/>
          <a:p>
            <a:pPr marL="0" indent="0">
              <a:lnSpc>
                <a:spcPct val="100000"/>
              </a:lnSpc>
              <a:spcAft>
                <a:spcPts val="0"/>
              </a:spcAft>
            </a:pPr>
            <a:r>
              <a:rPr lang="en-US" sz="2400" i="1" dirty="0" smtClean="0">
                <a:solidFill>
                  <a:srgbClr val="CCFFCC"/>
                </a:solidFill>
                <a:latin typeface="Consolas"/>
                <a:cs typeface="Consolas"/>
              </a:rPr>
              <a:t>// no comments for you</a:t>
            </a:r>
          </a:p>
          <a:p>
            <a:pPr marL="0" indent="0">
              <a:lnSpc>
                <a:spcPct val="100000"/>
              </a:lnSpc>
              <a:spcAft>
                <a:spcPts val="0"/>
              </a:spcAft>
            </a:pPr>
            <a:r>
              <a:rPr lang="en-US" sz="2400" i="1" dirty="0" smtClean="0">
                <a:solidFill>
                  <a:srgbClr val="CCFFCC"/>
                </a:solidFill>
                <a:latin typeface="Consolas"/>
                <a:cs typeface="Consolas"/>
              </a:rPr>
              <a:t>// it was hard to write</a:t>
            </a:r>
          </a:p>
          <a:p>
            <a:pPr marL="0" indent="0">
              <a:lnSpc>
                <a:spcPct val="100000"/>
              </a:lnSpc>
              <a:spcAft>
                <a:spcPts val="0"/>
              </a:spcAft>
            </a:pPr>
            <a:r>
              <a:rPr lang="en-US" sz="2400" i="1" dirty="0" smtClean="0">
                <a:solidFill>
                  <a:srgbClr val="CCFFCC"/>
                </a:solidFill>
                <a:latin typeface="Consolas"/>
                <a:cs typeface="Consolas"/>
              </a:rPr>
              <a:t>// so it should be hard to read</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2291890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1653555" y="1405161"/>
            <a:ext cx="8136904" cy="4975225"/>
          </a:xfrm>
        </p:spPr>
        <p:txBody>
          <a:bodyPr/>
          <a:lstStyle/>
          <a:p>
            <a:pPr marL="0" indent="0">
              <a:lnSpc>
                <a:spcPct val="100000"/>
              </a:lnSpc>
              <a:spcAft>
                <a:spcPts val="0"/>
              </a:spcAft>
            </a:pPr>
            <a:r>
              <a:rPr lang="en-US" sz="2400" i="1" dirty="0">
                <a:solidFill>
                  <a:srgbClr val="CCFFCC"/>
                </a:solidFill>
                <a:latin typeface="Consolas"/>
                <a:cs typeface="Consolas"/>
              </a:rPr>
              <a:t>// I am not responsible of this code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They made me write it, against my will.</a:t>
            </a:r>
            <a:endParaRPr lang="en-US" sz="2400" dirty="0">
              <a:solidFill>
                <a:srgbClr val="CCFFCC"/>
              </a:solidFill>
              <a:latin typeface="Consolas"/>
              <a:cs typeface="Consolas"/>
            </a:endParaRPr>
          </a:p>
        </p:txBody>
      </p:sp>
      <p:sp>
        <p:nvSpPr>
          <p:cNvPr id="4" name="Rectangle 3"/>
          <p:cNvSpPr/>
          <p:nvPr/>
        </p:nvSpPr>
        <p:spPr>
          <a:xfrm>
            <a:off x="357411" y="2413273"/>
            <a:ext cx="9361040" cy="1929965"/>
          </a:xfrm>
          <a:prstGeom prst="rect">
            <a:avLst/>
          </a:prstGeom>
        </p:spPr>
        <p:txBody>
          <a:bodyPr wrap="square">
            <a:spAutoFit/>
          </a:bodyPr>
          <a:lstStyle/>
          <a:p>
            <a:r>
              <a:rPr lang="en-US" sz="3200" dirty="0" smtClean="0"/>
              <a:t>Always </a:t>
            </a:r>
            <a:r>
              <a:rPr lang="en-US" sz="3200" dirty="0"/>
              <a:t>code as if the guy who ends up maintaining your code will be a violent psychopath who knows where you </a:t>
            </a:r>
            <a:r>
              <a:rPr lang="en-US" sz="3200" dirty="0" smtClean="0"/>
              <a:t>live</a:t>
            </a:r>
            <a:endParaRPr lang="en-US" sz="3200" dirty="0"/>
          </a:p>
          <a:p>
            <a:r>
              <a:rPr lang="en-US" sz="3200" i="1" dirty="0" smtClean="0"/>
              <a:t>-- Martin Golding</a:t>
            </a:r>
            <a:endParaRPr lang="en-US" sz="3200" dirty="0"/>
          </a:p>
        </p:txBody>
      </p:sp>
      <p:pic>
        <p:nvPicPr>
          <p:cNvPr id="5" name="Picture 4" descr="Hannibal_Lec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643" y="4501505"/>
            <a:ext cx="5181948" cy="2777200"/>
          </a:xfrm>
          <a:prstGeom prst="rect">
            <a:avLst/>
          </a:prstGeom>
        </p:spPr>
      </p:pic>
    </p:spTree>
    <p:extLst>
      <p:ext uri="{BB962C8B-B14F-4D97-AF65-F5344CB8AC3E}">
        <p14:creationId xmlns:p14="http://schemas.microsoft.com/office/powerpoint/2010/main" val="1682325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a:t>
            </a:r>
            <a:endParaRPr lang="en-US" sz="2400" i="1" dirty="0" smtClean="0">
              <a:solidFill>
                <a:srgbClr val="CCFFCC"/>
              </a:solidFill>
              <a:latin typeface="Consolas"/>
              <a:cs typeface="Consolas"/>
            </a:endParaRP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Dear maintainer</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a:t>
            </a:r>
          </a:p>
          <a:p>
            <a:pPr marL="0" indent="0">
              <a:lnSpc>
                <a:spcPct val="100000"/>
              </a:lnSpc>
              <a:spcAft>
                <a:spcPts val="0"/>
              </a:spcAft>
            </a:pPr>
            <a:r>
              <a:rPr lang="en-US" sz="2400" i="1" dirty="0">
                <a:solidFill>
                  <a:srgbClr val="CCFFCC"/>
                </a:solidFill>
                <a:latin typeface="Consolas"/>
                <a:cs typeface="Consolas"/>
              </a:rPr>
              <a:t>// Once you are done trying to 'optimize' this routine,</a:t>
            </a:r>
          </a:p>
          <a:p>
            <a:pPr marL="0" indent="0">
              <a:lnSpc>
                <a:spcPct val="100000"/>
              </a:lnSpc>
              <a:spcAft>
                <a:spcPts val="0"/>
              </a:spcAft>
            </a:pPr>
            <a:r>
              <a:rPr lang="en-US" sz="2400" i="1" dirty="0">
                <a:solidFill>
                  <a:srgbClr val="CCFFCC"/>
                </a:solidFill>
                <a:latin typeface="Consolas"/>
                <a:cs typeface="Consolas"/>
              </a:rPr>
              <a:t>// and have realized what a terrible mistake that was,</a:t>
            </a:r>
          </a:p>
          <a:p>
            <a:pPr marL="0" indent="0">
              <a:lnSpc>
                <a:spcPct val="100000"/>
              </a:lnSpc>
              <a:spcAft>
                <a:spcPts val="0"/>
              </a:spcAft>
            </a:pPr>
            <a:r>
              <a:rPr lang="en-US" sz="2400" i="1" dirty="0">
                <a:solidFill>
                  <a:srgbClr val="CCFFCC"/>
                </a:solidFill>
                <a:latin typeface="Consolas"/>
                <a:cs typeface="Consolas"/>
              </a:rPr>
              <a:t>// please increment the following counter as a warning</a:t>
            </a:r>
          </a:p>
          <a:p>
            <a:pPr marL="0" indent="0">
              <a:lnSpc>
                <a:spcPct val="100000"/>
              </a:lnSpc>
              <a:spcAft>
                <a:spcPts val="0"/>
              </a:spcAft>
            </a:pPr>
            <a:r>
              <a:rPr lang="en-US" sz="2400" i="1" dirty="0">
                <a:solidFill>
                  <a:srgbClr val="CCFFCC"/>
                </a:solidFill>
                <a:latin typeface="Consolas"/>
                <a:cs typeface="Consolas"/>
              </a:rPr>
              <a:t>// to the next guy</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a:t>
            </a:r>
          </a:p>
          <a:p>
            <a:pPr marL="0" indent="0">
              <a:lnSpc>
                <a:spcPct val="100000"/>
              </a:lnSpc>
              <a:spcAft>
                <a:spcPts val="0"/>
              </a:spcAft>
            </a:pPr>
            <a:r>
              <a:rPr lang="en-US" sz="2400" i="1" dirty="0">
                <a:solidFill>
                  <a:srgbClr val="CCFFCC"/>
                </a:solidFill>
                <a:latin typeface="Consolas"/>
                <a:cs typeface="Consolas"/>
              </a:rPr>
              <a:t>// </a:t>
            </a:r>
            <a:r>
              <a:rPr lang="en-US" sz="2400" i="1" dirty="0" err="1">
                <a:solidFill>
                  <a:srgbClr val="CCFFCC"/>
                </a:solidFill>
                <a:latin typeface="Consolas"/>
                <a:cs typeface="Consolas"/>
              </a:rPr>
              <a:t>total_hours_wasted_here</a:t>
            </a:r>
            <a:r>
              <a:rPr lang="en-US" sz="2400" i="1" dirty="0">
                <a:solidFill>
                  <a:srgbClr val="CCFFCC"/>
                </a:solidFill>
                <a:latin typeface="Consolas"/>
                <a:cs typeface="Consolas"/>
              </a:rPr>
              <a:t> = </a:t>
            </a:r>
            <a:r>
              <a:rPr lang="en-US" sz="2400" i="1" dirty="0" smtClean="0">
                <a:solidFill>
                  <a:srgbClr val="CCFFCC"/>
                </a:solidFill>
                <a:latin typeface="Consolas"/>
                <a:cs typeface="Consolas"/>
              </a:rPr>
              <a:t>16</a:t>
            </a:r>
          </a:p>
          <a:p>
            <a:pPr marL="0" indent="0">
              <a:lnSpc>
                <a:spcPct val="100000"/>
              </a:lnSpc>
              <a:spcAft>
                <a:spcPts val="0"/>
              </a:spcAft>
            </a:pP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368728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boss</a:t>
            </a:r>
            <a:endParaRPr lang="en-US" dirty="0"/>
          </a:p>
        </p:txBody>
      </p:sp>
      <p:pic>
        <p:nvPicPr>
          <p:cNvPr id="4" name="Content Placeholder 3" descr="tips-for-creating-a-resume-7463141.jpg"/>
          <p:cNvPicPr>
            <a:picLocks noGrp="1" noChangeAspect="1"/>
          </p:cNvPicPr>
          <p:nvPr>
            <p:ph idx="1"/>
          </p:nvPr>
        </p:nvPicPr>
        <p:blipFill>
          <a:blip r:embed="rId2">
            <a:extLst>
              <a:ext uri="{28A0092B-C50C-407E-A947-70E740481C1C}">
                <a14:useLocalDpi xmlns:a14="http://schemas.microsoft.com/office/drawing/2010/main" val="0"/>
              </a:ext>
            </a:extLst>
          </a:blip>
          <a:srcRect t="15989" b="15989"/>
          <a:stretch>
            <a:fillRect/>
          </a:stretch>
        </p:blipFill>
        <p:spPr/>
      </p:pic>
    </p:spTree>
    <p:extLst>
      <p:ext uri="{BB962C8B-B14F-4D97-AF65-F5344CB8AC3E}">
        <p14:creationId xmlns:p14="http://schemas.microsoft.com/office/powerpoint/2010/main" val="11966675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time_mess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0" t="1180" r="154" b="-222"/>
          <a:stretch/>
        </p:blipFill>
        <p:spPr>
          <a:xfrm>
            <a:off x="285403" y="1693193"/>
            <a:ext cx="9479307" cy="4055095"/>
          </a:xfrm>
        </p:spPr>
      </p:pic>
    </p:spTree>
    <p:extLst>
      <p:ext uri="{BB962C8B-B14F-4D97-AF65-F5344CB8AC3E}">
        <p14:creationId xmlns:p14="http://schemas.microsoft.com/office/powerpoint/2010/main" val="32530912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cancel?.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7" t="-351" r="-202" b="32"/>
          <a:stretch/>
        </p:blipFill>
        <p:spPr>
          <a:xfrm>
            <a:off x="717451" y="1909217"/>
            <a:ext cx="9101966" cy="4258419"/>
          </a:xfrm>
        </p:spPr>
      </p:pic>
    </p:spTree>
    <p:extLst>
      <p:ext uri="{BB962C8B-B14F-4D97-AF65-F5344CB8AC3E}">
        <p14:creationId xmlns:p14="http://schemas.microsoft.com/office/powerpoint/2010/main" val="7245330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noki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t="-862" r="-81" b="-734"/>
          <a:stretch/>
        </p:blipFill>
        <p:spPr>
          <a:xfrm>
            <a:off x="429419" y="1621185"/>
            <a:ext cx="9399756" cy="3024336"/>
          </a:xfrm>
        </p:spPr>
      </p:pic>
    </p:spTree>
    <p:extLst>
      <p:ext uri="{BB962C8B-B14F-4D97-AF65-F5344CB8AC3E}">
        <p14:creationId xmlns:p14="http://schemas.microsoft.com/office/powerpoint/2010/main" val="1969312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installers</a:t>
            </a:r>
            <a:endParaRPr lang="en-US" dirty="0"/>
          </a:p>
        </p:txBody>
      </p:sp>
      <p:pic>
        <p:nvPicPr>
          <p:cNvPr id="4" name="Content Placeholder 3" descr="Screen shot 2012-04-21 at 12.29.43.png"/>
          <p:cNvPicPr>
            <a:picLocks noGrp="1" noChangeAspect="1"/>
          </p:cNvPicPr>
          <p:nvPr>
            <p:ph idx="1"/>
          </p:nvPr>
        </p:nvPicPr>
        <p:blipFill>
          <a:blip r:embed="rId2">
            <a:extLst>
              <a:ext uri="{28A0092B-C50C-407E-A947-70E740481C1C}">
                <a14:useLocalDpi xmlns:a14="http://schemas.microsoft.com/office/drawing/2010/main" val="0"/>
              </a:ext>
            </a:extLst>
          </a:blip>
          <a:srcRect t="-54793" b="-54793"/>
          <a:stretch>
            <a:fillRect/>
          </a:stretch>
        </p:blipFill>
        <p:spPr>
          <a:xfrm>
            <a:off x="-2629" y="1333153"/>
            <a:ext cx="10078492" cy="5538488"/>
          </a:xfrm>
        </p:spPr>
      </p:pic>
    </p:spTree>
    <p:extLst>
      <p:ext uri="{BB962C8B-B14F-4D97-AF65-F5344CB8AC3E}">
        <p14:creationId xmlns:p14="http://schemas.microsoft.com/office/powerpoint/2010/main" val="215636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a:t>
            </a:r>
            <a:endParaRPr lang="en-US" dirty="0"/>
          </a:p>
        </p:txBody>
      </p:sp>
      <p:sp>
        <p:nvSpPr>
          <p:cNvPr id="3" name="Content Placeholder 2"/>
          <p:cNvSpPr>
            <a:spLocks noGrp="1"/>
          </p:cNvSpPr>
          <p:nvPr>
            <p:ph idx="1"/>
          </p:nvPr>
        </p:nvSpPr>
        <p:spPr>
          <a:xfrm>
            <a:off x="1581547" y="1405161"/>
            <a:ext cx="8208912" cy="4975225"/>
          </a:xfrm>
        </p:spPr>
        <p:txBody>
          <a:bodyPr/>
          <a:lstStyle/>
          <a:p>
            <a:pPr marL="0" indent="0">
              <a:lnSpc>
                <a:spcPct val="100000"/>
              </a:lnSpc>
              <a:spcAft>
                <a:spcPts val="0"/>
              </a:spcAft>
            </a:pPr>
            <a:r>
              <a:rPr lang="en-US" sz="2400" dirty="0">
                <a:solidFill>
                  <a:srgbClr val="CCFFCC"/>
                </a:solidFill>
                <a:latin typeface="Consolas"/>
                <a:cs typeface="Consolas"/>
              </a:rPr>
              <a:t>//When I wrote this</a:t>
            </a:r>
            <a:r>
              <a:rPr lang="en-US" sz="2400" dirty="0" smtClean="0">
                <a:solidFill>
                  <a:srgbClr val="CCFFCC"/>
                </a:solidFill>
                <a:latin typeface="Consolas"/>
                <a:cs typeface="Consolas"/>
              </a:rPr>
              <a:t>,</a:t>
            </a:r>
          </a:p>
          <a:p>
            <a:pPr marL="0" indent="0">
              <a:lnSpc>
                <a:spcPct val="100000"/>
              </a:lnSpc>
              <a:spcAft>
                <a:spcPts val="0"/>
              </a:spcAft>
            </a:pPr>
            <a:r>
              <a:rPr lang="en-US" sz="2400" dirty="0" smtClean="0">
                <a:solidFill>
                  <a:srgbClr val="CCFFCC"/>
                </a:solidFill>
                <a:latin typeface="Consolas"/>
                <a:cs typeface="Consolas"/>
              </a:rPr>
              <a:t>//only </a:t>
            </a:r>
            <a:r>
              <a:rPr lang="en-US" sz="2400" dirty="0">
                <a:solidFill>
                  <a:srgbClr val="CCFFCC"/>
                </a:solidFill>
                <a:latin typeface="Consolas"/>
                <a:cs typeface="Consolas"/>
              </a:rPr>
              <a:t>God and I understood </a:t>
            </a:r>
            <a:r>
              <a:rPr lang="en-US" sz="2400" dirty="0" smtClean="0">
                <a:solidFill>
                  <a:srgbClr val="CCFFCC"/>
                </a:solidFill>
                <a:latin typeface="Consolas"/>
                <a:cs typeface="Consolas"/>
              </a:rPr>
              <a:t>what I was doing</a:t>
            </a:r>
          </a:p>
          <a:p>
            <a:pPr marL="0" indent="0">
              <a:lnSpc>
                <a:spcPct val="100000"/>
              </a:lnSpc>
              <a:spcAft>
                <a:spcPts val="0"/>
              </a:spcAft>
            </a:pPr>
            <a:r>
              <a:rPr lang="en-US" sz="2400" dirty="0" smtClean="0">
                <a:solidFill>
                  <a:srgbClr val="CCFFCC"/>
                </a:solidFill>
                <a:latin typeface="Consolas"/>
                <a:cs typeface="Consolas"/>
              </a:rPr>
              <a:t>/</a:t>
            </a:r>
            <a:r>
              <a:rPr lang="en-US" sz="2400" dirty="0">
                <a:solidFill>
                  <a:srgbClr val="CCFFCC"/>
                </a:solidFill>
                <a:latin typeface="Consolas"/>
                <a:cs typeface="Consolas"/>
              </a:rPr>
              <a:t>/Now, God only knows</a:t>
            </a:r>
          </a:p>
        </p:txBody>
      </p:sp>
    </p:spTree>
    <p:extLst>
      <p:ext uri="{BB962C8B-B14F-4D97-AF65-F5344CB8AC3E}">
        <p14:creationId xmlns:p14="http://schemas.microsoft.com/office/powerpoint/2010/main" val="543291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smtClean="0"/>
              <a:t>Ook</a:t>
            </a:r>
            <a:endParaRPr lang="en-US" dirty="0"/>
          </a:p>
        </p:txBody>
      </p:sp>
      <p:sp>
        <p:nvSpPr>
          <p:cNvPr id="5122"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designed for </a:t>
            </a:r>
            <a:r>
              <a:rPr lang="en-US" dirty="0" err="1"/>
              <a:t>orang-utans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What not?</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code</a:t>
            </a:r>
            <a:endParaRPr lang="en-US" dirty="0"/>
          </a:p>
        </p:txBody>
      </p:sp>
      <p:sp>
        <p:nvSpPr>
          <p:cNvPr id="3" name="Content Placeholder 2"/>
          <p:cNvSpPr>
            <a:spLocks noGrp="1"/>
          </p:cNvSpPr>
          <p:nvPr>
            <p:ph idx="1"/>
          </p:nvPr>
        </p:nvSpPr>
        <p:spPr/>
        <p:txBody>
          <a:bodyPr/>
          <a:lstStyle/>
          <a:p>
            <a:pPr algn="ctr"/>
            <a:r>
              <a:rPr lang="en-US" dirty="0" smtClean="0">
                <a:hlinkClick r:id="rId2" action="ppaction://hlinkfile"/>
              </a:rPr>
              <a:t>Bad Code -- Bob Martin</a:t>
            </a:r>
            <a:endParaRPr lang="en-US" dirty="0"/>
          </a:p>
        </p:txBody>
      </p:sp>
    </p:spTree>
    <p:extLst>
      <p:ext uri="{BB962C8B-B14F-4D97-AF65-F5344CB8AC3E}">
        <p14:creationId xmlns:p14="http://schemas.microsoft.com/office/powerpoint/2010/main" val="1394902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smtClean="0"/>
              <a:t>What goes wrong with software?</a:t>
            </a:r>
            <a:endParaRPr lang="en-US" dirty="0"/>
          </a:p>
        </p:txBody>
      </p:sp>
      <p:sp>
        <p:nvSpPr>
          <p:cNvPr id="3" name="Subtitle 2"/>
          <p:cNvSpPr>
            <a:spLocks noGrp="1"/>
          </p:cNvSpPr>
          <p:nvPr>
            <p:ph type="subTitle" idx="1"/>
          </p:nvPr>
        </p:nvSpPr>
        <p:spPr/>
        <p:txBody>
          <a:bodyPr/>
          <a:lstStyle/>
          <a:p>
            <a:pPr>
              <a:defRPr/>
            </a:pPr>
            <a:r>
              <a:rPr lang="en-US" dirty="0" smtClean="0"/>
              <a:t>Code ROTS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The first release</a:t>
            </a:r>
            <a:endParaRPr lang="en-US" dirty="0"/>
          </a:p>
        </p:txBody>
      </p:sp>
      <p:pic>
        <p:nvPicPr>
          <p:cNvPr id="20482" name="Picture 3" descr="clean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620838"/>
            <a:ext cx="63754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After 3 years of maintenance</a:t>
            </a:r>
            <a:endParaRPr lang="en-US" dirty="0"/>
          </a:p>
        </p:txBody>
      </p:sp>
      <p:pic>
        <p:nvPicPr>
          <p:cNvPr id="21506" name="Picture 2" descr="yellow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1549400"/>
            <a:ext cx="73660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solidFill>
                  <a:srgbClr val="FFFF00"/>
                </a:solidFill>
              </a:rPr>
              <a:t>Software</a:t>
            </a:r>
            <a:r>
              <a:rPr lang="en-US" sz="2800" dirty="0" smtClean="0"/>
              <a:t> today is very much like an </a:t>
            </a:r>
            <a:r>
              <a:rPr lang="en-US" sz="2800" dirty="0" smtClean="0">
                <a:solidFill>
                  <a:srgbClr val="FFFF00"/>
                </a:solidFill>
              </a:rPr>
              <a:t>Egyptian pyramid</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a:t>
            </a:r>
            <a:r>
              <a:rPr lang="en-US" sz="2800" dirty="0" smtClean="0">
                <a:solidFill>
                  <a:srgbClr val="FFFF00"/>
                </a:solidFill>
              </a:rPr>
              <a:t>piled</a:t>
            </a:r>
            <a:r>
              <a:rPr lang="en-US" sz="2800" dirty="0" smtClean="0"/>
              <a:t> on top of each other,</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a:t>
            </a:r>
            <a:r>
              <a:rPr lang="en-US" sz="2800" smtClean="0">
                <a:solidFill>
                  <a:srgbClr val="FFFF00"/>
                </a:solidFill>
              </a:rPr>
              <a:t>no</a:t>
            </a:r>
            <a:r>
              <a:rPr lang="en-US" sz="2800" smtClean="0"/>
              <a:t> structural </a:t>
            </a:r>
            <a:r>
              <a:rPr lang="en-US" sz="2800" smtClean="0">
                <a:solidFill>
                  <a:srgbClr val="FFFF00"/>
                </a:solidFill>
              </a:rPr>
              <a:t>integrity</a:t>
            </a:r>
            <a:r>
              <a:rPr lang="en-US" sz="2800" smtClean="0"/>
              <a:t>,</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457200" y="1871663"/>
            <a:ext cx="9063038" cy="215265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a:t>
            </a:r>
            <a:r>
              <a:rPr lang="en-US" sz="2800" smtClean="0">
                <a:solidFill>
                  <a:srgbClr val="FFFF00"/>
                </a:solidFill>
              </a:rPr>
              <a:t>brute force</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body"/>
          </p:nvPr>
        </p:nvSpPr>
        <p:spPr>
          <a:xfrm>
            <a:off x="457200" y="1871663"/>
            <a:ext cx="9063038" cy="2728912"/>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and thousands of </a:t>
            </a:r>
            <a:r>
              <a:rPr lang="en-US" sz="2800" smtClean="0">
                <a:solidFill>
                  <a:srgbClr val="FFFF00"/>
                </a:solidFill>
              </a:rPr>
              <a:t>slaves</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design principles</a:t>
            </a:r>
          </a:p>
        </p:txBody>
      </p:sp>
      <p:sp>
        <p:nvSpPr>
          <p:cNvPr id="6146"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should be writable and readable by </a:t>
            </a:r>
            <a:r>
              <a:rPr lang="en-US" dirty="0" err="1"/>
              <a:t>orang-utans</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To this end, the syntax should be simple, easy to remember, and not mention the word "monkey".</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Bananas are good.</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body"/>
          </p:nvPr>
        </p:nvSpPr>
        <p:spPr>
          <a:xfrm>
            <a:off x="457200" y="1871663"/>
            <a:ext cx="9063038" cy="3305175"/>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and thousands of slaves</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 Alan Kay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9419" y="901105"/>
            <a:ext cx="9053513" cy="5538787"/>
          </a:xfrm>
        </p:spPr>
        <p:txBody>
          <a:bodyPr/>
          <a:lstStyle/>
          <a:p>
            <a:pPr>
              <a:spcAft>
                <a:spcPts val="0"/>
              </a:spcAft>
            </a:pPr>
            <a:r>
              <a:rPr lang="en-US" sz="1800" dirty="0" smtClean="0">
                <a:latin typeface="Consolas"/>
                <a:cs typeface="Consolas"/>
              </a:rPr>
              <a:t>public string rom2num(string r)</a:t>
            </a:r>
          </a:p>
          <a:p>
            <a:pPr>
              <a:spcAft>
                <a:spcPts val="0"/>
              </a:spcAft>
            </a:pPr>
            <a:r>
              <a:rPr lang="en-US" sz="1800" dirty="0" smtClean="0">
                <a:latin typeface="Consolas"/>
                <a:cs typeface="Consolas"/>
              </a:rPr>
              <a:t>{</a:t>
            </a:r>
          </a:p>
          <a:p>
            <a:pPr>
              <a:spcAft>
                <a:spcPts val="0"/>
              </a:spcAft>
            </a:pPr>
            <a:r>
              <a:rPr lang="en-US" sz="1800" dirty="0" smtClean="0">
                <a:latin typeface="Consolas"/>
                <a:cs typeface="Consolas"/>
              </a:rPr>
              <a:t>    if (r == "I") return "1";</a:t>
            </a:r>
          </a:p>
          <a:p>
            <a:pPr>
              <a:spcAft>
                <a:spcPts val="0"/>
              </a:spcAft>
            </a:pPr>
            <a:r>
              <a:rPr lang="en-US" sz="1800" dirty="0" smtClean="0">
                <a:latin typeface="Consolas"/>
                <a:cs typeface="Consolas"/>
              </a:rPr>
              <a:t>    if (r == "II") return "2";</a:t>
            </a:r>
          </a:p>
          <a:p>
            <a:pPr>
              <a:spcAft>
                <a:spcPts val="0"/>
              </a:spcAft>
            </a:pPr>
            <a:r>
              <a:rPr lang="en-US" sz="1800" dirty="0" smtClean="0">
                <a:latin typeface="Consolas"/>
                <a:cs typeface="Consolas"/>
              </a:rPr>
              <a:t>    if (r == "III") return "3";</a:t>
            </a:r>
          </a:p>
          <a:p>
            <a:pPr>
              <a:spcAft>
                <a:spcPts val="0"/>
              </a:spcAft>
            </a:pPr>
            <a:r>
              <a:rPr lang="en-US" sz="1800" dirty="0" smtClean="0">
                <a:latin typeface="Consolas"/>
                <a:cs typeface="Consolas"/>
              </a:rPr>
              <a:t>    if (r == "IV") return "4";</a:t>
            </a:r>
          </a:p>
          <a:p>
            <a:pPr>
              <a:spcAft>
                <a:spcPts val="0"/>
              </a:spcAft>
            </a:pPr>
            <a:r>
              <a:rPr lang="en-US" sz="1800" dirty="0" smtClean="0">
                <a:latin typeface="Consolas"/>
                <a:cs typeface="Consolas"/>
              </a:rPr>
              <a:t>    if (r == "V") return "5";</a:t>
            </a:r>
          </a:p>
          <a:p>
            <a:pPr>
              <a:spcAft>
                <a:spcPts val="0"/>
              </a:spcAft>
            </a:pPr>
            <a:r>
              <a:rPr lang="en-US" sz="1800" dirty="0" smtClean="0">
                <a:latin typeface="Consolas"/>
                <a:cs typeface="Consolas"/>
              </a:rPr>
              <a:t>    if (r == "VI") return "6";</a:t>
            </a:r>
          </a:p>
          <a:p>
            <a:pPr>
              <a:spcAft>
                <a:spcPts val="0"/>
              </a:spcAft>
            </a:pPr>
            <a:r>
              <a:rPr lang="en-US" sz="1800" dirty="0" smtClean="0">
                <a:latin typeface="Consolas"/>
                <a:cs typeface="Consolas"/>
              </a:rPr>
              <a:t>    if (r == "VII") return "7";</a:t>
            </a:r>
          </a:p>
          <a:p>
            <a:pPr>
              <a:spcAft>
                <a:spcPts val="0"/>
              </a:spcAft>
            </a:pPr>
            <a:r>
              <a:rPr lang="en-US" sz="1800" dirty="0" smtClean="0">
                <a:latin typeface="Consolas"/>
                <a:cs typeface="Consolas"/>
              </a:rPr>
              <a:t>    if (r == "VIII") return "8";</a:t>
            </a:r>
          </a:p>
          <a:p>
            <a:pPr>
              <a:spcAft>
                <a:spcPts val="0"/>
              </a:spcAft>
            </a:pPr>
            <a:r>
              <a:rPr lang="en-US" sz="1800" dirty="0" smtClean="0">
                <a:latin typeface="Consolas"/>
                <a:cs typeface="Consolas"/>
              </a:rPr>
              <a:t>    if (r == "IX") return "9";</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 Snipped LOTS of "code" here</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if (r == "MMVIII") return "2008";</a:t>
            </a:r>
          </a:p>
          <a:p>
            <a:pPr>
              <a:spcAft>
                <a:spcPts val="0"/>
              </a:spcAft>
            </a:pPr>
            <a:r>
              <a:rPr lang="en-US" sz="1800" dirty="0" smtClean="0">
                <a:latin typeface="Consolas"/>
                <a:cs typeface="Consolas"/>
              </a:rPr>
              <a:t>    if (r == "MMIX") return "2009";</a:t>
            </a:r>
          </a:p>
          <a:p>
            <a:pPr>
              <a:spcAft>
                <a:spcPts val="0"/>
              </a:spcAft>
            </a:pPr>
            <a:r>
              <a:rPr lang="en-US" sz="1800" dirty="0" smtClean="0">
                <a:latin typeface="Consolas"/>
                <a:cs typeface="Consolas"/>
              </a:rPr>
              <a:t>    if (r == "MMX") return "2010";</a:t>
            </a:r>
          </a:p>
          <a:p>
            <a:pPr>
              <a:spcAft>
                <a:spcPts val="0"/>
              </a:spcAft>
            </a:pPr>
            <a:r>
              <a:rPr lang="en-US" sz="1800" dirty="0" smtClean="0">
                <a:latin typeface="Consolas"/>
                <a:cs typeface="Consolas"/>
              </a:rPr>
              <a:t>    if (r == "MMXI") return "2011";</a:t>
            </a:r>
          </a:p>
          <a:p>
            <a:pPr>
              <a:spcAft>
                <a:spcPts val="0"/>
              </a:spcAft>
            </a:pPr>
            <a:r>
              <a:rPr lang="en-US" sz="1800" dirty="0" smtClean="0">
                <a:latin typeface="Consolas"/>
                <a:cs typeface="Consolas"/>
              </a:rPr>
              <a:t>    return "E";</a:t>
            </a:r>
          </a:p>
          <a:p>
            <a:pPr>
              <a:spcAft>
                <a:spcPts val="0"/>
              </a:spcAft>
            </a:pPr>
            <a:r>
              <a:rPr lang="en-US" sz="1800" dirty="0" smtClean="0">
                <a:latin typeface="Consolas"/>
                <a:cs typeface="Consolas"/>
              </a:rPr>
              <a:t>}</a:t>
            </a:r>
          </a:p>
        </p:txBody>
      </p:sp>
    </p:spTree>
    <p:extLst>
      <p:ext uri="{BB962C8B-B14F-4D97-AF65-F5344CB8AC3E}">
        <p14:creationId xmlns:p14="http://schemas.microsoft.com/office/powerpoint/2010/main" val="22125712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73435" y="1045121"/>
            <a:ext cx="9053513" cy="4975225"/>
          </a:xfrm>
        </p:spPr>
        <p:txBody>
          <a:bodyPr/>
          <a:lstStyle/>
          <a:p>
            <a:pPr>
              <a:spcAft>
                <a:spcPts val="0"/>
              </a:spcAft>
            </a:pPr>
            <a:r>
              <a:rPr lang="en-US" sz="1800" dirty="0">
                <a:latin typeface="Consolas"/>
                <a:cs typeface="Consolas"/>
              </a:rPr>
              <a:t>$times =  array(</a:t>
            </a:r>
          </a:p>
          <a:p>
            <a:pPr>
              <a:spcAft>
                <a:spcPts val="0"/>
              </a:spcAft>
            </a:pPr>
            <a:r>
              <a:rPr lang="en-US" sz="1800" dirty="0">
                <a:latin typeface="Consolas"/>
                <a:cs typeface="Consolas"/>
              </a:rPr>
              <a:t>        "" =&gt; "",</a:t>
            </a:r>
          </a:p>
          <a:p>
            <a:pPr>
              <a:spcAft>
                <a:spcPts val="0"/>
              </a:spcAft>
            </a:pPr>
            <a:r>
              <a:rPr lang="en-US" sz="1800" dirty="0">
                <a:latin typeface="Consolas"/>
                <a:cs typeface="Consolas"/>
              </a:rPr>
              <a:t>        "12:00:00" =&gt; "12:00 pm",</a:t>
            </a:r>
          </a:p>
          <a:p>
            <a:pPr>
              <a:spcAft>
                <a:spcPts val="0"/>
              </a:spcAft>
            </a:pPr>
            <a:r>
              <a:rPr lang="en-US" sz="1800" dirty="0">
                <a:latin typeface="Consolas"/>
                <a:cs typeface="Consolas"/>
              </a:rPr>
              <a:t>        "12:30:00" =&gt; "12:30 pm",</a:t>
            </a:r>
          </a:p>
          <a:p>
            <a:pPr>
              <a:spcAft>
                <a:spcPts val="0"/>
              </a:spcAft>
            </a:pPr>
            <a:r>
              <a:rPr lang="en-US" sz="1800" dirty="0">
                <a:latin typeface="Consolas"/>
                <a:cs typeface="Consolas"/>
              </a:rPr>
              <a:t>        "13:00:00" =&gt; "1:00 pm",</a:t>
            </a:r>
          </a:p>
          <a:p>
            <a:pPr>
              <a:spcAft>
                <a:spcPts val="0"/>
              </a:spcAft>
            </a:pPr>
            <a:r>
              <a:rPr lang="en-US" sz="1800" dirty="0">
                <a:latin typeface="Consolas"/>
                <a:cs typeface="Consolas"/>
              </a:rPr>
              <a:t>        "13:30:00" =&gt; "1:30 pm",</a:t>
            </a:r>
          </a:p>
          <a:p>
            <a:pPr>
              <a:spcAft>
                <a:spcPts val="0"/>
              </a:spcAft>
            </a:pPr>
            <a:r>
              <a:rPr lang="en-US" sz="1800" dirty="0">
                <a:latin typeface="Consolas"/>
                <a:cs typeface="Consolas"/>
              </a:rPr>
              <a:t>        "14:00:00" =&gt; "2:00 pm",</a:t>
            </a:r>
          </a:p>
          <a:p>
            <a:pPr>
              <a:spcAft>
                <a:spcPts val="0"/>
              </a:spcAft>
            </a:pPr>
            <a:r>
              <a:rPr lang="en-US" sz="1800" dirty="0">
                <a:latin typeface="Consolas"/>
                <a:cs typeface="Consolas"/>
              </a:rPr>
              <a:t>        "14:30:00" =&gt; "2:30 pm",</a:t>
            </a:r>
          </a:p>
          <a:p>
            <a:pPr>
              <a:spcAft>
                <a:spcPts val="0"/>
              </a:spcAft>
            </a:pPr>
            <a:r>
              <a:rPr lang="en-US" sz="1800" dirty="0">
                <a:latin typeface="Consolas"/>
                <a:cs typeface="Consolas"/>
              </a:rPr>
              <a:t>        "15:00:00" =&gt; "3:00 pm",</a:t>
            </a:r>
          </a:p>
          <a:p>
            <a:pPr>
              <a:spcAft>
                <a:spcPts val="0"/>
              </a:spcAft>
            </a:pPr>
            <a:r>
              <a:rPr lang="en-US" sz="1800" dirty="0">
                <a:latin typeface="Consolas"/>
                <a:cs typeface="Consolas"/>
              </a:rPr>
              <a:t>        "15:30:00" =&gt; "3:30 pm",</a:t>
            </a:r>
          </a:p>
          <a:p>
            <a:pPr>
              <a:spcAft>
                <a:spcPts val="0"/>
              </a:spcAft>
            </a:pPr>
            <a:r>
              <a:rPr lang="en-US" sz="1800" dirty="0">
                <a:latin typeface="Consolas"/>
                <a:cs typeface="Consolas"/>
              </a:rPr>
              <a:t>        "16:00:00" =&gt; "4:00 pm",</a:t>
            </a:r>
          </a:p>
          <a:p>
            <a:pPr>
              <a:spcAft>
                <a:spcPts val="0"/>
              </a:spcAft>
            </a:pPr>
            <a:r>
              <a:rPr lang="en-US" sz="1800" dirty="0">
                <a:latin typeface="Consolas"/>
                <a:cs typeface="Consolas"/>
              </a:rPr>
              <a:t>        "16:30:00" =&gt; "4:30 pm",</a:t>
            </a:r>
          </a:p>
          <a:p>
            <a:pPr>
              <a:spcAft>
                <a:spcPts val="0"/>
              </a:spcAft>
            </a:pPr>
            <a:r>
              <a:rPr lang="en-US" sz="1800" dirty="0">
                <a:latin typeface="Consolas"/>
                <a:cs typeface="Consolas"/>
              </a:rPr>
              <a:t>        "17:00:00" =&gt; "5:00 pm",</a:t>
            </a:r>
          </a:p>
          <a:p>
            <a:pPr>
              <a:spcAft>
                <a:spcPts val="0"/>
              </a:spcAft>
            </a:pPr>
            <a:r>
              <a:rPr lang="en-US" sz="1800" dirty="0">
                <a:latin typeface="Consolas"/>
                <a:cs typeface="Consolas"/>
              </a:rPr>
              <a:t>        "17:30:00" =&gt; "5:30 pm",</a:t>
            </a:r>
          </a:p>
          <a:p>
            <a:pPr>
              <a:spcAft>
                <a:spcPts val="0"/>
              </a:spcAft>
            </a:pPr>
            <a:r>
              <a:rPr lang="en-US" sz="1800" dirty="0">
                <a:latin typeface="Consolas"/>
                <a:cs typeface="Consolas"/>
              </a:rPr>
              <a:t>        "18:00:00" =&gt; "6:00 pm",</a:t>
            </a:r>
          </a:p>
          <a:p>
            <a:pPr>
              <a:spcAft>
                <a:spcPts val="0"/>
              </a:spcAft>
            </a:pPr>
            <a:r>
              <a:rPr lang="en-US" sz="1800" dirty="0">
                <a:latin typeface="Consolas"/>
                <a:cs typeface="Consolas"/>
              </a:rPr>
              <a:t>        "18:30:00" =&gt; "6:30 pm",</a:t>
            </a:r>
          </a:p>
          <a:p>
            <a:pPr>
              <a:spcAft>
                <a:spcPts val="0"/>
              </a:spcAft>
            </a:pPr>
            <a:r>
              <a:rPr lang="en-US" sz="1800" dirty="0">
                <a:latin typeface="Consolas"/>
                <a:cs typeface="Consolas"/>
              </a:rPr>
              <a:t>        "WY" =&gt; "Wyoming");</a:t>
            </a:r>
            <a:endParaRPr lang="en-US" sz="1800" dirty="0" smtClean="0">
              <a:latin typeface="Consolas"/>
              <a:cs typeface="Consolas"/>
            </a:endParaRPr>
          </a:p>
        </p:txBody>
      </p:sp>
    </p:spTree>
    <p:extLst>
      <p:ext uri="{BB962C8B-B14F-4D97-AF65-F5344CB8AC3E}">
        <p14:creationId xmlns:p14="http://schemas.microsoft.com/office/powerpoint/2010/main" val="39431538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01427" y="1333153"/>
            <a:ext cx="9053513" cy="4975225"/>
          </a:xfrm>
        </p:spPr>
        <p:txBody>
          <a:bodyPr/>
          <a:lstStyle/>
          <a:p>
            <a:pPr>
              <a:spcAft>
                <a:spcPts val="0"/>
              </a:spcAft>
            </a:pPr>
            <a:r>
              <a:rPr lang="en-US" sz="1800" dirty="0">
                <a:latin typeface="Consolas"/>
                <a:cs typeface="Consolas"/>
              </a:rPr>
              <a:t> function </a:t>
            </a:r>
            <a:r>
              <a:rPr lang="en-US" sz="1800" dirty="0" err="1">
                <a:latin typeface="Consolas"/>
                <a:cs typeface="Consolas"/>
              </a:rPr>
              <a:t>doseq</a:t>
            </a:r>
            <a:r>
              <a:rPr lang="en-US" sz="1800" dirty="0">
                <a:latin typeface="Consolas"/>
                <a:cs typeface="Consolas"/>
              </a:rPr>
              <a:t>()</a:t>
            </a:r>
          </a:p>
          <a:p>
            <a:pPr>
              <a:spcAft>
                <a:spcPts val="0"/>
              </a:spcAft>
            </a:pPr>
            <a:r>
              <a:rPr lang="en-US" sz="1800" dirty="0">
                <a:latin typeface="Consolas"/>
                <a:cs typeface="Consolas"/>
              </a:rPr>
              <a:t>        dim a, b, c, d</a:t>
            </a:r>
          </a:p>
          <a:p>
            <a:pPr>
              <a:spcAft>
                <a:spcPts val="0"/>
              </a:spcAft>
            </a:pPr>
            <a:r>
              <a:rPr lang="en-US" sz="1800" dirty="0">
                <a:latin typeface="Consolas"/>
                <a:cs typeface="Consolas"/>
              </a:rPr>
              <a:t>        b = #11/4/2007 7:04:21 PM#</a:t>
            </a:r>
          </a:p>
          <a:p>
            <a:pPr>
              <a:spcAft>
                <a:spcPts val="0"/>
              </a:spcAft>
            </a:pPr>
            <a:r>
              <a:rPr lang="en-US" sz="1800" dirty="0">
                <a:latin typeface="Consolas"/>
                <a:cs typeface="Consolas"/>
              </a:rPr>
              <a:t>        a = </a:t>
            </a:r>
            <a:r>
              <a:rPr lang="en-US" sz="1800" dirty="0" err="1">
                <a:latin typeface="Consolas"/>
                <a:cs typeface="Consolas"/>
              </a:rPr>
              <a:t>datediff</a:t>
            </a:r>
            <a:r>
              <a:rPr lang="en-US" sz="1800" dirty="0">
                <a:latin typeface="Consolas"/>
                <a:cs typeface="Consolas"/>
              </a:rPr>
              <a:t>("s", b, now)</a:t>
            </a:r>
          </a:p>
          <a:p>
            <a:pPr>
              <a:spcAft>
                <a:spcPts val="0"/>
              </a:spcAft>
            </a:pPr>
            <a:r>
              <a:rPr lang="en-US" sz="1800" dirty="0">
                <a:latin typeface="Consolas"/>
                <a:cs typeface="Consolas"/>
              </a:rPr>
              <a:t>        </a:t>
            </a:r>
          </a:p>
          <a:p>
            <a:pPr>
              <a:spcAft>
                <a:spcPts val="0"/>
              </a:spcAft>
            </a:pPr>
            <a:r>
              <a:rPr lang="en-US" sz="1800" dirty="0">
                <a:latin typeface="Consolas"/>
                <a:cs typeface="Consolas"/>
              </a:rPr>
              <a:t>        a = a + 1194231874</a:t>
            </a:r>
          </a:p>
          <a:p>
            <a:pPr>
              <a:spcAft>
                <a:spcPts val="0"/>
              </a:spcAft>
            </a:pPr>
            <a:r>
              <a:rPr lang="en-US" sz="1800" dirty="0">
                <a:latin typeface="Consolas"/>
                <a:cs typeface="Consolas"/>
              </a:rPr>
              <a:t>        </a:t>
            </a:r>
            <a:r>
              <a:rPr lang="en-US" sz="1800" dirty="0" err="1">
                <a:latin typeface="Consolas"/>
                <a:cs typeface="Consolas"/>
              </a:rPr>
              <a:t>doseq</a:t>
            </a:r>
            <a:r>
              <a:rPr lang="en-US" sz="1800" dirty="0">
                <a:latin typeface="Consolas"/>
                <a:cs typeface="Consolas"/>
              </a:rPr>
              <a:t> = a</a:t>
            </a:r>
          </a:p>
          <a:p>
            <a:pPr>
              <a:spcAft>
                <a:spcPts val="0"/>
              </a:spcAft>
            </a:pPr>
            <a:r>
              <a:rPr lang="en-US" sz="1800" dirty="0" smtClean="0">
                <a:latin typeface="Consolas"/>
                <a:cs typeface="Consolas"/>
              </a:rPr>
              <a:t> end </a:t>
            </a:r>
            <a:r>
              <a:rPr lang="en-US" sz="1800" dirty="0">
                <a:latin typeface="Consolas"/>
                <a:cs typeface="Consolas"/>
              </a:rPr>
              <a:t>function</a:t>
            </a:r>
          </a:p>
        </p:txBody>
      </p:sp>
    </p:spTree>
    <p:extLst>
      <p:ext uri="{BB962C8B-B14F-4D97-AF65-F5344CB8AC3E}">
        <p14:creationId xmlns:p14="http://schemas.microsoft.com/office/powerpoint/2010/main" val="2162110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meets_criteria.png"/>
          <p:cNvPicPr>
            <a:picLocks noGrp="1" noChangeAspect="1"/>
          </p:cNvPicPr>
          <p:nvPr>
            <p:ph idx="4294967295"/>
          </p:nvPr>
        </p:nvPicPr>
        <p:blipFill>
          <a:blip r:embed="rId2">
            <a:extLst>
              <a:ext uri="{28A0092B-C50C-407E-A947-70E740481C1C}">
                <a14:useLocalDpi xmlns:a14="http://schemas.microsoft.com/office/drawing/2010/main" val="0"/>
              </a:ext>
            </a:extLst>
          </a:blip>
          <a:srcRect l="-12286" r="-12286"/>
          <a:stretch>
            <a:fillRect/>
          </a:stretch>
        </p:blipFill>
        <p:spPr>
          <a:xfrm>
            <a:off x="501650" y="1333500"/>
            <a:ext cx="9053513" cy="4975225"/>
          </a:xfrm>
        </p:spPr>
      </p:pic>
    </p:spTree>
    <p:extLst>
      <p:ext uri="{BB962C8B-B14F-4D97-AF65-F5344CB8AC3E}">
        <p14:creationId xmlns:p14="http://schemas.microsoft.com/office/powerpoint/2010/main" val="2190801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57411" y="3133353"/>
            <a:ext cx="9197529" cy="3817020"/>
          </a:xfrm>
        </p:spPr>
        <p:txBody>
          <a:bodyPr/>
          <a:lstStyle/>
          <a:p>
            <a:pPr>
              <a:spcAft>
                <a:spcPts val="0"/>
              </a:spcAft>
            </a:pPr>
            <a:r>
              <a:rPr lang="en-US" sz="1800" dirty="0" err="1">
                <a:latin typeface="Consolas"/>
                <a:cs typeface="Consolas"/>
              </a:rPr>
              <a:t>resources.reverse.drop</a:t>
            </a:r>
            <a:r>
              <a:rPr lang="en-US" sz="1800" dirty="0">
                <a:latin typeface="Consolas"/>
                <a:cs typeface="Consolas"/>
              </a:rPr>
              <a:t>(1).</a:t>
            </a:r>
            <a:r>
              <a:rPr lang="en-US" sz="1800" dirty="0" err="1" smtClean="0">
                <a:latin typeface="Consolas"/>
                <a:cs typeface="Consolas"/>
              </a:rPr>
              <a:t>reverse.each</a:t>
            </a:r>
            <a:r>
              <a:rPr lang="en-US" sz="1800" dirty="0" smtClean="0">
                <a:latin typeface="Consolas"/>
                <a:cs typeface="Consolas"/>
              </a:rPr>
              <a:t> { </a:t>
            </a:r>
            <a:r>
              <a:rPr lang="en-US" sz="1800" dirty="0">
                <a:latin typeface="Consolas"/>
                <a:cs typeface="Consolas"/>
              </a:rPr>
              <a:t>|resource| </a:t>
            </a:r>
            <a:r>
              <a:rPr lang="en-US" sz="1800" dirty="0" err="1">
                <a:latin typeface="Consolas"/>
                <a:cs typeface="Consolas"/>
              </a:rPr>
              <a:t>args</a:t>
            </a:r>
            <a:r>
              <a:rPr lang="en-US" sz="1800" dirty="0">
                <a:latin typeface="Consolas"/>
                <a:cs typeface="Consolas"/>
              </a:rPr>
              <a:t>[1] &lt;&lt; resource }</a:t>
            </a:r>
            <a:endParaRPr lang="en-US" sz="1800" dirty="0" smtClean="0">
              <a:latin typeface="Consolas"/>
              <a:cs typeface="Consolas"/>
            </a:endParaRPr>
          </a:p>
        </p:txBody>
      </p:sp>
    </p:spTree>
    <p:extLst>
      <p:ext uri="{BB962C8B-B14F-4D97-AF65-F5344CB8AC3E}">
        <p14:creationId xmlns:p14="http://schemas.microsoft.com/office/powerpoint/2010/main" val="42697883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What?</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Legibility</a:t>
            </a:r>
            <a:endParaRPr lang="en-US" dirty="0"/>
          </a:p>
        </p:txBody>
      </p:sp>
      <p:pic>
        <p:nvPicPr>
          <p:cNvPr id="4" name="Content Placeholder 3" descr="illegible.gif"/>
          <p:cNvPicPr>
            <a:picLocks noGrp="1" noChangeAspect="1"/>
          </p:cNvPicPr>
          <p:nvPr>
            <p:ph idx="1"/>
          </p:nvPr>
        </p:nvPicPr>
        <p:blipFill>
          <a:blip r:embed="rId2">
            <a:extLst>
              <a:ext uri="{28A0092B-C50C-407E-A947-70E740481C1C}">
                <a14:useLocalDpi xmlns:a14="http://schemas.microsoft.com/office/drawing/2010/main" val="0"/>
              </a:ext>
            </a:extLst>
          </a:blip>
          <a:srcRect l="7815" r="7815"/>
          <a:stretch>
            <a:fillRect/>
          </a:stretch>
        </p:blipFill>
        <p:spPr/>
      </p:pic>
    </p:spTree>
    <p:extLst>
      <p:ext uri="{BB962C8B-B14F-4D97-AF65-F5344CB8AC3E}">
        <p14:creationId xmlns:p14="http://schemas.microsoft.com/office/powerpoint/2010/main" val="1150558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Understandability</a:t>
            </a:r>
            <a:endParaRPr lang="en-US" dirty="0"/>
          </a:p>
        </p:txBody>
      </p:sp>
      <p:sp>
        <p:nvSpPr>
          <p:cNvPr id="3" name="Content Placeholder 2"/>
          <p:cNvSpPr>
            <a:spLocks noGrp="1"/>
          </p:cNvSpPr>
          <p:nvPr>
            <p:ph idx="1"/>
          </p:nvPr>
        </p:nvSpPr>
        <p:spPr/>
        <p:txBody>
          <a:bodyPr/>
          <a:lstStyle/>
          <a:p>
            <a:pPr algn="ctr"/>
            <a:r>
              <a:rPr lang="en-US" dirty="0" smtClean="0"/>
              <a:t>You</a:t>
            </a:r>
            <a:r>
              <a:rPr lang="en-US" baseline="0" dirty="0" smtClean="0"/>
              <a:t> need to know the technology</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479" b="27721"/>
          <a:stretch/>
        </p:blipFill>
        <p:spPr bwMode="auto">
          <a:xfrm>
            <a:off x="2286000" y="2473049"/>
            <a:ext cx="5411788" cy="32350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41301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sp>
        <p:nvSpPr>
          <p:cNvPr id="3" name="Text Placeholder 2"/>
          <p:cNvSpPr>
            <a:spLocks noGrp="1"/>
          </p:cNvSpPr>
          <p:nvPr>
            <p:ph type="body" idx="4294967295"/>
          </p:nvPr>
        </p:nvSpPr>
        <p:spPr/>
        <p:txBody>
          <a:bodyPr/>
          <a:lstStyle/>
          <a:p>
            <a:endParaRPr lang="en-US" dirty="0" smtClean="0"/>
          </a:p>
        </p:txBody>
      </p:sp>
      <p:sp>
        <p:nvSpPr>
          <p:cNvPr id="4" name="Content Placeholder 3"/>
          <p:cNvSpPr>
            <a:spLocks noGrp="1"/>
          </p:cNvSpPr>
          <p:nvPr>
            <p:ph idx="1"/>
          </p:nvPr>
        </p:nvSpPr>
        <p:spPr/>
        <p:txBody>
          <a:bodyPr/>
          <a:lstStyle/>
          <a:p>
            <a:pPr lvl="0"/>
            <a:r>
              <a:rPr lang="en-US" dirty="0" smtClean="0"/>
              <a:t>You need to know the language</a:t>
            </a:r>
          </a:p>
          <a:p>
            <a:pPr lvl="1"/>
            <a:r>
              <a:rPr lang="en-US" dirty="0" smtClean="0"/>
              <a:t>Synchronized interactive conglomeration</a:t>
            </a:r>
          </a:p>
          <a:p>
            <a:pPr lvl="1"/>
            <a:r>
              <a:rPr lang="en-US" dirty="0" smtClean="0"/>
              <a:t>Right-sized static pricing structure</a:t>
            </a:r>
          </a:p>
          <a:p>
            <a:pPr lvl="1"/>
            <a:r>
              <a:rPr lang="en-US" dirty="0" smtClean="0"/>
              <a:t>Cross-group intangible</a:t>
            </a:r>
            <a:r>
              <a:rPr lang="en-US" baseline="0" dirty="0" smtClean="0"/>
              <a:t> process improvement</a:t>
            </a:r>
          </a:p>
          <a:p>
            <a:pPr lvl="1"/>
            <a:r>
              <a:rPr lang="en-US" dirty="0" smtClean="0"/>
              <a:t>Synergized flow catchments</a:t>
            </a:r>
            <a:endParaRPr lang="en-US" dirty="0"/>
          </a:p>
        </p:txBody>
      </p:sp>
    </p:spTree>
    <p:extLst>
      <p:ext uri="{BB962C8B-B14F-4D97-AF65-F5344CB8AC3E}">
        <p14:creationId xmlns:p14="http://schemas.microsoft.com/office/powerpoint/2010/main" val="62751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Syntax elements</a:t>
            </a:r>
          </a:p>
        </p:txBody>
      </p:sp>
      <p:sp>
        <p:nvSpPr>
          <p:cNvPr id="7170"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pic>
        <p:nvPicPr>
          <p:cNvPr id="5" name="Content Placeholder 4" descr="dilbert.gif"/>
          <p:cNvPicPr>
            <a:picLocks noGrp="1" noChangeAspect="1"/>
          </p:cNvPicPr>
          <p:nvPr>
            <p:ph idx="1"/>
          </p:nvPr>
        </p:nvPicPr>
        <p:blipFill rotWithShape="1">
          <a:blip r:embed="rId3">
            <a:extLst>
              <a:ext uri="{28A0092B-C50C-407E-A947-70E740481C1C}">
                <a14:useLocalDpi xmlns:a14="http://schemas.microsoft.com/office/drawing/2010/main" val="0"/>
              </a:ext>
            </a:extLst>
          </a:blip>
          <a:srcRect l="294" t="51723" r="50580" b="766"/>
          <a:stretch/>
        </p:blipFill>
        <p:spPr>
          <a:xfrm>
            <a:off x="1077491" y="2557289"/>
            <a:ext cx="7807473" cy="3384376"/>
          </a:xfrm>
        </p:spPr>
      </p:pic>
      <p:sp>
        <p:nvSpPr>
          <p:cNvPr id="3" name="Text Placeholder 2"/>
          <p:cNvSpPr>
            <a:spLocks noGrp="1"/>
          </p:cNvSpPr>
          <p:nvPr>
            <p:ph type="body" idx="4294967295"/>
          </p:nvPr>
        </p:nvSpPr>
        <p:spPr/>
        <p:txBody>
          <a:bodyPr/>
          <a:lstStyle/>
          <a:p>
            <a:pPr algn="ctr"/>
            <a:r>
              <a:rPr lang="en-US" dirty="0" smtClean="0"/>
              <a:t>The combination of words need to make sense</a:t>
            </a:r>
          </a:p>
        </p:txBody>
      </p:sp>
    </p:spTree>
    <p:extLst>
      <p:ext uri="{BB962C8B-B14F-4D97-AF65-F5344CB8AC3E}">
        <p14:creationId xmlns:p14="http://schemas.microsoft.com/office/powerpoint/2010/main" val="32580680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4" name="Content Placeholder 3" descr="bakery_machine.jpg"/>
          <p:cNvPicPr>
            <a:picLocks noGrp="1" noChangeAspect="1"/>
          </p:cNvPicPr>
          <p:nvPr>
            <p:ph idx="1"/>
          </p:nvPr>
        </p:nvPicPr>
        <p:blipFill>
          <a:blip r:embed="rId3">
            <a:extLst>
              <a:ext uri="{28A0092B-C50C-407E-A947-70E740481C1C}">
                <a14:useLocalDpi xmlns:a14="http://schemas.microsoft.com/office/drawing/2010/main" val="0"/>
              </a:ext>
            </a:extLst>
          </a:blip>
          <a:srcRect t="11533" b="11533"/>
          <a:stretch>
            <a:fillRect/>
          </a:stretch>
        </p:blipFill>
        <p:spPr/>
      </p:pic>
      <p:sp>
        <p:nvSpPr>
          <p:cNvPr id="5" name="TextBox 4"/>
          <p:cNvSpPr txBox="1"/>
          <p:nvPr/>
        </p:nvSpPr>
        <p:spPr>
          <a:xfrm>
            <a:off x="6766123" y="7093793"/>
            <a:ext cx="2827742" cy="353174"/>
          </a:xfrm>
          <a:prstGeom prst="rect">
            <a:avLst/>
          </a:prstGeom>
          <a:noFill/>
        </p:spPr>
        <p:txBody>
          <a:bodyPr wrap="none" rtlCol="0">
            <a:spAutoFit/>
          </a:bodyPr>
          <a:lstStyle/>
          <a:p>
            <a:r>
              <a:rPr lang="en-US" dirty="0" smtClean="0">
                <a:hlinkClick r:id="rId4"/>
              </a:rPr>
              <a:t>The bakery – Joel </a:t>
            </a:r>
            <a:r>
              <a:rPr lang="en-US" dirty="0" err="1" smtClean="0">
                <a:hlinkClick r:id="rId4"/>
              </a:rPr>
              <a:t>Spolski</a:t>
            </a:r>
            <a:endParaRPr lang="en-US" dirty="0" smtClean="0"/>
          </a:p>
        </p:txBody>
      </p:sp>
    </p:spTree>
    <p:extLst>
      <p:ext uri="{BB962C8B-B14F-4D97-AF65-F5344CB8AC3E}">
        <p14:creationId xmlns:p14="http://schemas.microsoft.com/office/powerpoint/2010/main" val="2412371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to learn what </a:t>
            </a:r>
            <a:r>
              <a:rPr lang="en-US" smtClean="0"/>
              <a:t>clean means</a:t>
            </a:r>
            <a:endParaRPr lang="en-US" dirty="0"/>
          </a:p>
        </p:txBody>
      </p:sp>
      <p:pic>
        <p:nvPicPr>
          <p:cNvPr id="4" name="Content Placeholder 3" descr="taystee10.jpg"/>
          <p:cNvPicPr>
            <a:picLocks noGrp="1" noChangeAspect="1"/>
          </p:cNvPicPr>
          <p:nvPr>
            <p:ph idx="1"/>
          </p:nvPr>
        </p:nvPicPr>
        <p:blipFill>
          <a:blip r:embed="rId3">
            <a:extLst>
              <a:ext uri="{28A0092B-C50C-407E-A947-70E740481C1C}">
                <a14:useLocalDpi xmlns:a14="http://schemas.microsoft.com/office/drawing/2010/main" val="0"/>
              </a:ext>
            </a:extLst>
          </a:blip>
          <a:srcRect t="15240" b="15240"/>
          <a:stretch>
            <a:fillRect/>
          </a:stretch>
        </p:blipFill>
        <p:spPr/>
      </p:pic>
      <p:sp>
        <p:nvSpPr>
          <p:cNvPr id="5" name="Text Placeholder 4"/>
          <p:cNvSpPr>
            <a:spLocks noGrp="1"/>
          </p:cNvSpPr>
          <p:nvPr>
            <p:ph type="body" idx="4294967295"/>
          </p:nvPr>
        </p:nvSpPr>
        <p:spPr/>
        <p:txBody>
          <a:bodyPr/>
          <a:lstStyle/>
          <a:p>
            <a:endParaRPr lang="en-US" smtClean="0"/>
          </a:p>
        </p:txBody>
      </p:sp>
    </p:spTree>
    <p:extLst>
      <p:ext uri="{BB962C8B-B14F-4D97-AF65-F5344CB8AC3E}">
        <p14:creationId xmlns:p14="http://schemas.microsoft.com/office/powerpoint/2010/main" val="6071143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How?</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Subtitle 2"/>
          <p:cNvSpPr>
            <a:spLocks noGrp="1"/>
          </p:cNvSpPr>
          <p:nvPr>
            <p:ph idx="1"/>
          </p:nvPr>
        </p:nvSpPr>
        <p:spPr/>
        <p:txBody>
          <a:bodyPr/>
          <a:lstStyle/>
          <a:p>
            <a:pPr lvl="0"/>
            <a:r>
              <a:rPr lang="en-US" dirty="0" smtClean="0"/>
              <a:t>The palest ink is better than the best memory</a:t>
            </a:r>
          </a:p>
          <a:p>
            <a:pPr lvl="0"/>
            <a:r>
              <a:rPr lang="en-US" dirty="0" smtClean="0"/>
              <a:t>-- </a:t>
            </a:r>
            <a:r>
              <a:rPr lang="en-US" smtClean="0"/>
              <a:t>Chinese</a:t>
            </a:r>
            <a:r>
              <a:rPr lang="en-US" baseline="0" smtClean="0"/>
              <a:t> proverb</a:t>
            </a:r>
            <a:endParaRPr lang="en-US" dirty="0" smtClean="0"/>
          </a:p>
        </p:txBody>
      </p:sp>
    </p:spTree>
    <p:extLst>
      <p:ext uri="{BB962C8B-B14F-4D97-AF65-F5344CB8AC3E}">
        <p14:creationId xmlns:p14="http://schemas.microsoft.com/office/powerpoint/2010/main" val="30714658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f-you-want-them-to-rtfm[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5" r="536" b="936"/>
          <a:stretch/>
        </p:blipFill>
        <p:spPr>
          <a:xfrm>
            <a:off x="501427" y="510165"/>
            <a:ext cx="9005015" cy="6668446"/>
          </a:xfrm>
        </p:spPr>
      </p:pic>
    </p:spTree>
    <p:extLst>
      <p:ext uri="{BB962C8B-B14F-4D97-AF65-F5344CB8AC3E}">
        <p14:creationId xmlns:p14="http://schemas.microsoft.com/office/powerpoint/2010/main" val="30394546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environment</a:t>
            </a:r>
            <a:endParaRPr lang="en-US" dirty="0"/>
          </a:p>
        </p:txBody>
      </p:sp>
      <p:pic>
        <p:nvPicPr>
          <p:cNvPr id="4" name="Picture 3" descr="architecture.jpg"/>
          <p:cNvPicPr>
            <a:picLocks noChangeAspect="1"/>
          </p:cNvPicPr>
          <p:nvPr/>
        </p:nvPicPr>
        <p:blipFill rotWithShape="1">
          <a:blip r:embed="rId2">
            <a:extLst>
              <a:ext uri="{28A0092B-C50C-407E-A947-70E740481C1C}">
                <a14:useLocalDpi xmlns:a14="http://schemas.microsoft.com/office/drawing/2010/main" val="0"/>
              </a:ext>
            </a:extLst>
          </a:blip>
          <a:srcRect t="10906" b="47037"/>
          <a:stretch/>
        </p:blipFill>
        <p:spPr>
          <a:xfrm>
            <a:off x="141387" y="3221171"/>
            <a:ext cx="5184576" cy="3115293"/>
          </a:xfrm>
          <a:prstGeom prst="rect">
            <a:avLst/>
          </a:prstGeom>
        </p:spPr>
      </p:pic>
      <p:pic>
        <p:nvPicPr>
          <p:cNvPr id="5" name="Picture 4" descr="architecture.jpg"/>
          <p:cNvPicPr>
            <a:picLocks noChangeAspect="1"/>
          </p:cNvPicPr>
          <p:nvPr/>
        </p:nvPicPr>
        <p:blipFill rotWithShape="1">
          <a:blip r:embed="rId2">
            <a:extLst>
              <a:ext uri="{28A0092B-C50C-407E-A947-70E740481C1C}">
                <a14:useLocalDpi xmlns:a14="http://schemas.microsoft.com/office/drawing/2010/main" val="0"/>
              </a:ext>
            </a:extLst>
          </a:blip>
          <a:srcRect t="53686" b="4215"/>
          <a:stretch/>
        </p:blipFill>
        <p:spPr>
          <a:xfrm>
            <a:off x="4893915" y="3221171"/>
            <a:ext cx="5171830" cy="3110731"/>
          </a:xfrm>
          <a:prstGeom prst="rect">
            <a:avLst/>
          </a:prstGeom>
        </p:spPr>
      </p:pic>
    </p:spTree>
    <p:extLst>
      <p:ext uri="{BB962C8B-B14F-4D97-AF65-F5344CB8AC3E}">
        <p14:creationId xmlns:p14="http://schemas.microsoft.com/office/powerpoint/2010/main" val="344672164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design</a:t>
            </a:r>
          </a:p>
        </p:txBody>
      </p:sp>
      <p:pic>
        <p:nvPicPr>
          <p:cNvPr id="6" name="Picture 5" descr="sequence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91" y="2557289"/>
            <a:ext cx="8010293" cy="6007720"/>
          </a:xfrm>
          <a:prstGeom prst="rect">
            <a:avLst/>
          </a:prstGeom>
        </p:spPr>
      </p:pic>
    </p:spTree>
    <p:extLst>
      <p:ext uri="{BB962C8B-B14F-4D97-AF65-F5344CB8AC3E}">
        <p14:creationId xmlns:p14="http://schemas.microsoft.com/office/powerpoint/2010/main" val="39927365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steps needed to install</a:t>
            </a:r>
            <a:endParaRPr lang="en-US" dirty="0"/>
          </a:p>
        </p:txBody>
      </p:sp>
      <p:pic>
        <p:nvPicPr>
          <p:cNvPr id="4" name="Picture 3"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b="49479"/>
          <a:stretch/>
        </p:blipFill>
        <p:spPr>
          <a:xfrm>
            <a:off x="357411" y="2989337"/>
            <a:ext cx="4063621" cy="3820812"/>
          </a:xfrm>
          <a:prstGeom prst="rect">
            <a:avLst/>
          </a:prstGeom>
        </p:spPr>
      </p:pic>
      <p:pic>
        <p:nvPicPr>
          <p:cNvPr id="5" name="Picture 4"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t="50062"/>
          <a:stretch/>
        </p:blipFill>
        <p:spPr>
          <a:xfrm>
            <a:off x="5006758" y="3029038"/>
            <a:ext cx="4063621" cy="3776723"/>
          </a:xfrm>
          <a:prstGeom prst="rect">
            <a:avLst/>
          </a:prstGeom>
        </p:spPr>
      </p:pic>
    </p:spTree>
    <p:extLst>
      <p:ext uri="{BB962C8B-B14F-4D97-AF65-F5344CB8AC3E}">
        <p14:creationId xmlns:p14="http://schemas.microsoft.com/office/powerpoint/2010/main" val="22231790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Commands</a:t>
            </a:r>
          </a:p>
        </p:txBody>
      </p:sp>
      <p:graphicFrame>
        <p:nvGraphicFramePr>
          <p:cNvPr id="8194" name="Group 2"/>
          <p:cNvGraphicFramePr>
            <a:graphicFrameLocks noGrp="1"/>
          </p:cNvGraphicFramePr>
          <p:nvPr>
            <p:extLst>
              <p:ext uri="{D42A27DB-BD31-4B8C-83A1-F6EECF244321}">
                <p14:modId xmlns:p14="http://schemas.microsoft.com/office/powerpoint/2010/main" val="4044121620"/>
              </p:ext>
            </p:extLst>
          </p:nvPr>
        </p:nvGraphicFramePr>
        <p:xfrm>
          <a:off x="503238" y="1770063"/>
          <a:ext cx="9210675" cy="3806413"/>
        </p:xfrm>
        <a:graphic>
          <a:graphicData uri="http://schemas.openxmlformats.org/drawingml/2006/table">
            <a:tbl>
              <a:tblPr/>
              <a:tblGrid>
                <a:gridCol w="1590675"/>
                <a:gridCol w="987425"/>
                <a:gridCol w="6632575"/>
              </a:tblGrid>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Command</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FFFFFF"/>
                          </a:solidFill>
                          <a:effectLst/>
                          <a:latin typeface="Arial" charset="0"/>
                          <a:ea typeface="ＭＳ Ｐゴシック" charset="0"/>
                          <a:cs typeface="Arial Unicode MS" charset="0"/>
                        </a:rPr>
                        <a:t>Symbol</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Meaning</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&gt;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&lt;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output the ASCII character from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input to the integer at the pointer (ASCII).</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jump forward to the statement after the corresponding Ook? Ook! if the byte at the pointer is 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jump back to the statement after the corresponding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if the byte at the pointer is nonzero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7" name="Picture 6" descr="Screen shot 2012-04-08 at 14.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635" y="2845321"/>
            <a:ext cx="5283200" cy="660400"/>
          </a:xfrm>
          <a:prstGeom prst="rect">
            <a:avLst/>
          </a:prstGeom>
        </p:spPr>
      </p:pic>
    </p:spTree>
    <p:extLst>
      <p:ext uri="{BB962C8B-B14F-4D97-AF65-F5344CB8AC3E}">
        <p14:creationId xmlns:p14="http://schemas.microsoft.com/office/powerpoint/2010/main" val="36278540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4" name="Picture 3"/>
          <p:cNvPicPr>
            <a:picLocks noChangeAspect="1"/>
          </p:cNvPicPr>
          <p:nvPr/>
        </p:nvPicPr>
        <p:blipFill>
          <a:blip r:embed="rId2"/>
          <a:stretch>
            <a:fillRect/>
          </a:stretch>
        </p:blipFill>
        <p:spPr>
          <a:xfrm>
            <a:off x="1092200" y="3035300"/>
            <a:ext cx="7874000" cy="1485900"/>
          </a:xfrm>
          <a:prstGeom prst="rect">
            <a:avLst/>
          </a:prstGeom>
        </p:spPr>
      </p:pic>
    </p:spTree>
    <p:extLst>
      <p:ext uri="{BB962C8B-B14F-4D97-AF65-F5344CB8AC3E}">
        <p14:creationId xmlns:p14="http://schemas.microsoft.com/office/powerpoint/2010/main" val="66401345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6" name="Picture 5" descr="orange_cab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315" y="2341265"/>
            <a:ext cx="6858000" cy="5143500"/>
          </a:xfrm>
          <a:prstGeom prst="rect">
            <a:avLst/>
          </a:prstGeom>
        </p:spPr>
      </p:pic>
    </p:spTree>
    <p:extLst>
      <p:ext uri="{BB962C8B-B14F-4D97-AF65-F5344CB8AC3E}">
        <p14:creationId xmlns:p14="http://schemas.microsoft.com/office/powerpoint/2010/main" val="294455928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p:txBody>
          <a:bodyPr/>
          <a:lstStyle/>
          <a:p>
            <a:r>
              <a:rPr lang="en-US" sz="2800" dirty="0"/>
              <a:t>Commenting the </a:t>
            </a:r>
            <a:r>
              <a:rPr lang="en-US" sz="2800" dirty="0" smtClean="0"/>
              <a:t>obvious: There’s even a tool for that</a:t>
            </a:r>
            <a:endParaRPr lang="en-US" sz="2800" dirty="0"/>
          </a:p>
        </p:txBody>
      </p:sp>
      <p:pic>
        <p:nvPicPr>
          <p:cNvPr id="6" name="Picture 5"/>
          <p:cNvPicPr>
            <a:picLocks noChangeAspect="1"/>
          </p:cNvPicPr>
          <p:nvPr/>
        </p:nvPicPr>
        <p:blipFill>
          <a:blip r:embed="rId3"/>
          <a:stretch>
            <a:fillRect/>
          </a:stretch>
        </p:blipFill>
        <p:spPr>
          <a:xfrm>
            <a:off x="1581547" y="2269257"/>
            <a:ext cx="7162800" cy="5562600"/>
          </a:xfrm>
          <a:prstGeom prst="rect">
            <a:avLst/>
          </a:prstGeom>
        </p:spPr>
      </p:pic>
    </p:spTree>
    <p:extLst>
      <p:ext uri="{BB962C8B-B14F-4D97-AF65-F5344CB8AC3E}">
        <p14:creationId xmlns:p14="http://schemas.microsoft.com/office/powerpoint/2010/main" val="246106324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Comments</a:t>
            </a:r>
          </a:p>
        </p:txBody>
      </p:sp>
      <p:sp>
        <p:nvSpPr>
          <p:cNvPr id="3" name="Content Placeholder 2"/>
          <p:cNvSpPr>
            <a:spLocks noGrp="1"/>
          </p:cNvSpPr>
          <p:nvPr>
            <p:ph idx="1"/>
          </p:nvPr>
        </p:nvSpPr>
        <p:spPr>
          <a:xfrm>
            <a:off x="503238" y="1770063"/>
            <a:ext cx="9053512" cy="4975225"/>
          </a:xfrm>
        </p:spPr>
        <p:txBody>
          <a:bodyPr/>
          <a:lstStyle/>
          <a:p>
            <a:r>
              <a:rPr lang="en-US" sz="2800" dirty="0"/>
              <a:t>Commenting the </a:t>
            </a:r>
            <a:r>
              <a:rPr lang="en-US" sz="2800" dirty="0" smtClean="0"/>
              <a:t>obvious: There’s even a tool for that</a:t>
            </a:r>
            <a:endParaRPr lang="en-US" sz="2800" dirty="0"/>
          </a:p>
        </p:txBody>
      </p:sp>
      <p:pic>
        <p:nvPicPr>
          <p:cNvPr id="4" name="Picture 3"/>
          <p:cNvPicPr>
            <a:picLocks noChangeAspect="1"/>
          </p:cNvPicPr>
          <p:nvPr/>
        </p:nvPicPr>
        <p:blipFill rotWithShape="1">
          <a:blip r:embed="rId3"/>
          <a:srcRect l="5977" t="30819" r="12880" b="11128"/>
          <a:stretch/>
        </p:blipFill>
        <p:spPr>
          <a:xfrm>
            <a:off x="2474294" y="2701305"/>
            <a:ext cx="5111401" cy="3487324"/>
          </a:xfrm>
          <a:prstGeom prst="rect">
            <a:avLst/>
          </a:prstGeom>
        </p:spPr>
      </p:pic>
    </p:spTree>
    <p:extLst>
      <p:ext uri="{BB962C8B-B14F-4D97-AF65-F5344CB8AC3E}">
        <p14:creationId xmlns:p14="http://schemas.microsoft.com/office/powerpoint/2010/main" val="273021807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
        <p:nvSpPr>
          <p:cNvPr id="4" name="TextBox 3"/>
          <p:cNvSpPr txBox="1"/>
          <p:nvPr/>
        </p:nvSpPr>
        <p:spPr>
          <a:xfrm>
            <a:off x="717451" y="2269257"/>
            <a:ext cx="8928992" cy="5246666"/>
          </a:xfrm>
          <a:prstGeom prst="rect">
            <a:avLst/>
          </a:prstGeom>
          <a:noFill/>
        </p:spPr>
        <p:txBody>
          <a:bodyPr wrap="square" rtlCol="0">
            <a:spAutoFit/>
          </a:bodyPr>
          <a:lstStyle/>
          <a:p>
            <a:r>
              <a:rPr lang="en-US" sz="1200" dirty="0">
                <a:solidFill>
                  <a:srgbClr val="CCFFCC"/>
                </a:solidFill>
              </a:rPr>
              <a:t>/* Name: </a:t>
            </a:r>
            <a:r>
              <a:rPr lang="en-US" sz="1200" dirty="0" err="1">
                <a:solidFill>
                  <a:srgbClr val="CCFFCC"/>
                </a:solidFill>
              </a:rPr>
              <a:t>CopyString</a:t>
            </a:r>
            <a:endParaRPr lang="en-US" sz="1200" dirty="0">
              <a:solidFill>
                <a:srgbClr val="CCFFCC"/>
              </a:solidFill>
            </a:endParaRPr>
          </a:p>
          <a:p>
            <a:endParaRPr lang="en-US" sz="1200" dirty="0">
              <a:solidFill>
                <a:srgbClr val="CCFFCC"/>
              </a:solidFill>
            </a:endParaRPr>
          </a:p>
          <a:p>
            <a:r>
              <a:rPr lang="en-US" sz="1200" dirty="0">
                <a:solidFill>
                  <a:srgbClr val="CCFFCC"/>
                </a:solidFill>
              </a:rPr>
              <a:t>Purpose: 	This routine copies a string from the source</a:t>
            </a:r>
          </a:p>
          <a:p>
            <a:r>
              <a:rPr lang="en-US" sz="1200" dirty="0">
                <a:solidFill>
                  <a:srgbClr val="CCFFCC"/>
                </a:solidFill>
              </a:rPr>
              <a:t>			string (source) to the target string (target)</a:t>
            </a:r>
          </a:p>
          <a:p>
            <a:r>
              <a:rPr lang="en-US" sz="1200" dirty="0">
                <a:solidFill>
                  <a:srgbClr val="CCFFCC"/>
                </a:solidFill>
              </a:rPr>
              <a:t>			</a:t>
            </a:r>
          </a:p>
          <a:p>
            <a:r>
              <a:rPr lang="en-US" sz="1200" dirty="0">
                <a:solidFill>
                  <a:srgbClr val="CCFFCC"/>
                </a:solidFill>
              </a:rPr>
              <a:t>Algorithm:	It gets the length of "source" and then copies </a:t>
            </a:r>
            <a:r>
              <a:rPr lang="en-US" sz="1200" dirty="0" smtClean="0">
                <a:solidFill>
                  <a:srgbClr val="CCFFCC"/>
                </a:solidFill>
              </a:rPr>
              <a:t>each character</a:t>
            </a:r>
            <a:r>
              <a:rPr lang="en-US" sz="1200" dirty="0">
                <a:solidFill>
                  <a:srgbClr val="CCFFCC"/>
                </a:solidFill>
              </a:rPr>
              <a:t>, one at a time, into "target". It uses</a:t>
            </a:r>
          </a:p>
          <a:p>
            <a:r>
              <a:rPr lang="en-US" sz="1200" dirty="0">
                <a:solidFill>
                  <a:srgbClr val="CCFFCC"/>
                </a:solidFill>
              </a:rPr>
              <a:t>		the loop index as an array index into both "</a:t>
            </a:r>
            <a:r>
              <a:rPr lang="en-US" sz="1200" dirty="0" smtClean="0">
                <a:solidFill>
                  <a:srgbClr val="CCFFCC"/>
                </a:solidFill>
              </a:rPr>
              <a:t>source” and </a:t>
            </a:r>
            <a:r>
              <a:rPr lang="en-US" sz="1200" dirty="0">
                <a:solidFill>
                  <a:srgbClr val="CCFFCC"/>
                </a:solidFill>
              </a:rPr>
              <a:t>"target" and increments the loop/array index</a:t>
            </a:r>
          </a:p>
          <a:p>
            <a:r>
              <a:rPr lang="en-US" sz="1200" dirty="0">
                <a:solidFill>
                  <a:srgbClr val="CCFFCC"/>
                </a:solidFill>
              </a:rPr>
              <a:t>		after each character is copied.</a:t>
            </a:r>
          </a:p>
          <a:p>
            <a:r>
              <a:rPr lang="en-US" sz="1200" dirty="0">
                <a:solidFill>
                  <a:srgbClr val="CCFFCC"/>
                </a:solidFill>
              </a:rPr>
              <a:t>			</a:t>
            </a:r>
          </a:p>
          <a:p>
            <a:r>
              <a:rPr lang="en-US" sz="1200" dirty="0">
                <a:solidFill>
                  <a:srgbClr val="CCFFCC"/>
                </a:solidFill>
              </a:rPr>
              <a:t>Inputs:		input	The string to be copied</a:t>
            </a:r>
          </a:p>
          <a:p>
            <a:endParaRPr lang="en-US" sz="1200" dirty="0">
              <a:solidFill>
                <a:srgbClr val="CCFFCC"/>
              </a:solidFill>
            </a:endParaRPr>
          </a:p>
          <a:p>
            <a:r>
              <a:rPr lang="en-US" sz="1200" dirty="0">
                <a:solidFill>
                  <a:srgbClr val="CCFFCC"/>
                </a:solidFill>
              </a:rPr>
              <a:t>Outputs:	output	The string to receive the copy of "input"</a:t>
            </a:r>
          </a:p>
          <a:p>
            <a:endParaRPr lang="en-US" sz="1200" dirty="0">
              <a:solidFill>
                <a:srgbClr val="CCFFCC"/>
              </a:solidFill>
            </a:endParaRPr>
          </a:p>
          <a:p>
            <a:r>
              <a:rPr lang="en-US" sz="1200" dirty="0">
                <a:solidFill>
                  <a:srgbClr val="CCFFCC"/>
                </a:solidFill>
              </a:rPr>
              <a:t>Interface assumptions: none</a:t>
            </a:r>
          </a:p>
          <a:p>
            <a:endParaRPr lang="en-US" sz="1200" dirty="0">
              <a:solidFill>
                <a:srgbClr val="CCFFCC"/>
              </a:solidFill>
            </a:endParaRPr>
          </a:p>
          <a:p>
            <a:r>
              <a:rPr lang="en-US" sz="1200" dirty="0">
                <a:solidFill>
                  <a:srgbClr val="CCFFCC"/>
                </a:solidFill>
              </a:rPr>
              <a:t>Modification history: none</a:t>
            </a:r>
          </a:p>
          <a:p>
            <a:endParaRPr lang="en-US" sz="1200" dirty="0">
              <a:solidFill>
                <a:srgbClr val="CCFFCC"/>
              </a:solidFill>
            </a:endParaRPr>
          </a:p>
          <a:p>
            <a:r>
              <a:rPr lang="en-US" sz="1200" dirty="0">
                <a:solidFill>
                  <a:srgbClr val="CCFFCC"/>
                </a:solidFill>
              </a:rPr>
              <a:t>Author:		</a:t>
            </a:r>
            <a:r>
              <a:rPr lang="en-US" sz="1200" dirty="0" smtClean="0">
                <a:solidFill>
                  <a:srgbClr val="CCFFCC"/>
                </a:solidFill>
              </a:rPr>
              <a:t>Dwight </a:t>
            </a:r>
            <a:r>
              <a:rPr lang="en-US" sz="1200" dirty="0">
                <a:solidFill>
                  <a:srgbClr val="CCFFCC"/>
                </a:solidFill>
              </a:rPr>
              <a:t>K. Coder</a:t>
            </a:r>
          </a:p>
          <a:p>
            <a:r>
              <a:rPr lang="en-US" sz="1200" dirty="0">
                <a:solidFill>
                  <a:srgbClr val="CCFFCC"/>
                </a:solidFill>
              </a:rPr>
              <a:t>Date Created:	10/01/04</a:t>
            </a:r>
          </a:p>
          <a:p>
            <a:r>
              <a:rPr lang="en-US" sz="1200" dirty="0">
                <a:solidFill>
                  <a:srgbClr val="CCFFCC"/>
                </a:solidFill>
              </a:rPr>
              <a:t>Phone:		</a:t>
            </a:r>
            <a:r>
              <a:rPr lang="en-US" sz="1200" dirty="0" smtClean="0">
                <a:solidFill>
                  <a:srgbClr val="CCFFCC"/>
                </a:solidFill>
              </a:rPr>
              <a:t>(</a:t>
            </a:r>
            <a:r>
              <a:rPr lang="en-US" sz="1200" dirty="0">
                <a:solidFill>
                  <a:srgbClr val="CCFFCC"/>
                </a:solidFill>
              </a:rPr>
              <a:t>555) 222-2255</a:t>
            </a:r>
          </a:p>
          <a:p>
            <a:r>
              <a:rPr lang="en-US" sz="1200" dirty="0">
                <a:solidFill>
                  <a:srgbClr val="CCFFCC"/>
                </a:solidFill>
              </a:rPr>
              <a:t>SSN:			</a:t>
            </a:r>
            <a:r>
              <a:rPr lang="en-US" sz="1200" dirty="0" smtClean="0">
                <a:solidFill>
                  <a:srgbClr val="CCFFCC"/>
                </a:solidFill>
              </a:rPr>
              <a:t>111</a:t>
            </a:r>
            <a:r>
              <a:rPr lang="en-US" sz="1200" dirty="0">
                <a:solidFill>
                  <a:srgbClr val="CCFFCC"/>
                </a:solidFill>
              </a:rPr>
              <a:t>-22-3333</a:t>
            </a:r>
          </a:p>
          <a:p>
            <a:r>
              <a:rPr lang="en-US" sz="1200" dirty="0">
                <a:solidFill>
                  <a:srgbClr val="CCFFCC"/>
                </a:solidFill>
              </a:rPr>
              <a:t>Eye color:		green</a:t>
            </a:r>
          </a:p>
          <a:p>
            <a:r>
              <a:rPr lang="en-US" sz="1200" dirty="0">
                <a:solidFill>
                  <a:srgbClr val="CCFFCC"/>
                </a:solidFill>
              </a:rPr>
              <a:t>Maiden name:	none</a:t>
            </a:r>
          </a:p>
          <a:p>
            <a:r>
              <a:rPr lang="en-US" sz="1200" dirty="0">
                <a:solidFill>
                  <a:srgbClr val="CCFFCC"/>
                </a:solidFill>
              </a:rPr>
              <a:t>Blood type:		AB-</a:t>
            </a:r>
          </a:p>
          <a:p>
            <a:r>
              <a:rPr lang="en-US" sz="1200" dirty="0">
                <a:solidFill>
                  <a:srgbClr val="CCFFCC"/>
                </a:solidFill>
              </a:rPr>
              <a:t>Mother's Maiden Name: 	Bartlett</a:t>
            </a:r>
          </a:p>
          <a:p>
            <a:r>
              <a:rPr lang="en-US" sz="1200" dirty="0">
                <a:solidFill>
                  <a:srgbClr val="CCFFCC"/>
                </a:solidFill>
              </a:rPr>
              <a:t>Favorite car:			</a:t>
            </a:r>
            <a:r>
              <a:rPr lang="en-US" sz="1200" dirty="0" smtClean="0">
                <a:solidFill>
                  <a:srgbClr val="CCFFCC"/>
                </a:solidFill>
              </a:rPr>
              <a:t>Pontiac </a:t>
            </a:r>
            <a:r>
              <a:rPr lang="en-US" sz="1200" dirty="0">
                <a:solidFill>
                  <a:srgbClr val="CCFFCC"/>
                </a:solidFill>
              </a:rPr>
              <a:t>Aztec</a:t>
            </a:r>
          </a:p>
          <a:p>
            <a:r>
              <a:rPr lang="en-US" sz="1200" dirty="0" smtClean="0">
                <a:solidFill>
                  <a:srgbClr val="CCFFCC"/>
                </a:solidFill>
              </a:rPr>
              <a:t>License </a:t>
            </a:r>
            <a:r>
              <a:rPr lang="en-US" sz="1200" dirty="0">
                <a:solidFill>
                  <a:srgbClr val="CCFFCC"/>
                </a:solidFill>
              </a:rPr>
              <a:t>Plate</a:t>
            </a:r>
            <a:r>
              <a:rPr lang="en-US" sz="1200" dirty="0" smtClean="0">
                <a:solidFill>
                  <a:srgbClr val="CCFFCC"/>
                </a:solidFill>
              </a:rPr>
              <a:t>:	"</a:t>
            </a:r>
            <a:r>
              <a:rPr lang="en-US" sz="1200" dirty="0" err="1">
                <a:solidFill>
                  <a:srgbClr val="CCFFCC"/>
                </a:solidFill>
              </a:rPr>
              <a:t>Tek-ie</a:t>
            </a:r>
            <a:r>
              <a:rPr lang="en-US" sz="1200" dirty="0">
                <a:solidFill>
                  <a:srgbClr val="CCFFCC"/>
                </a:solidFill>
              </a:rPr>
              <a:t>"</a:t>
            </a:r>
          </a:p>
          <a:p>
            <a:r>
              <a:rPr lang="en-US" sz="1200" dirty="0">
                <a:solidFill>
                  <a:srgbClr val="CCFFCC"/>
                </a:solidFill>
              </a:rPr>
              <a:t>*</a:t>
            </a:r>
            <a:r>
              <a:rPr lang="en-US" sz="1200" dirty="0" smtClean="0">
                <a:solidFill>
                  <a:srgbClr val="CCFFCC"/>
                </a:solidFill>
              </a:rPr>
              <a:t>/</a:t>
            </a:r>
          </a:p>
          <a:p>
            <a:r>
              <a:rPr lang="en-US" sz="1200" dirty="0">
                <a:solidFill>
                  <a:schemeClr val="accent3">
                    <a:lumMod val="85000"/>
                  </a:schemeClr>
                </a:solidFill>
              </a:rPr>
              <a:t>p</a:t>
            </a:r>
            <a:r>
              <a:rPr lang="en-US" sz="1200" dirty="0" smtClean="0">
                <a:solidFill>
                  <a:schemeClr val="accent3">
                    <a:lumMod val="85000"/>
                  </a:schemeClr>
                </a:solidFill>
              </a:rPr>
              <a:t>ublic void </a:t>
            </a:r>
            <a:r>
              <a:rPr lang="en-US" sz="1200" dirty="0" err="1" smtClean="0">
                <a:solidFill>
                  <a:schemeClr val="accent3">
                    <a:lumMod val="85000"/>
                  </a:schemeClr>
                </a:solidFill>
              </a:rPr>
              <a:t>copyString</a:t>
            </a:r>
            <a:r>
              <a:rPr lang="en-US" sz="1200" dirty="0" smtClean="0">
                <a:solidFill>
                  <a:schemeClr val="accent3">
                    <a:lumMod val="85000"/>
                  </a:schemeClr>
                </a:solidFill>
              </a:rPr>
              <a:t>(String s1, String s2){</a:t>
            </a:r>
          </a:p>
          <a:p>
            <a:r>
              <a:rPr lang="en-US" sz="1200" dirty="0" smtClean="0"/>
              <a:t>...</a:t>
            </a:r>
            <a:endParaRPr lang="en-US" sz="1200" dirty="0"/>
          </a:p>
        </p:txBody>
      </p:sp>
    </p:spTree>
    <p:extLst>
      <p:ext uri="{BB962C8B-B14F-4D97-AF65-F5344CB8AC3E}">
        <p14:creationId xmlns:p14="http://schemas.microsoft.com/office/powerpoint/2010/main" val="91643105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sign-has-sharp-ed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31" y="2269257"/>
            <a:ext cx="6766124" cy="5074593"/>
          </a:xfrm>
          <a:prstGeom prst="rect">
            <a:avLst/>
          </a:prstGeom>
        </p:spPr>
      </p:pic>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Tree>
    <p:extLst>
      <p:ext uri="{BB962C8B-B14F-4D97-AF65-F5344CB8AC3E}">
        <p14:creationId xmlns:p14="http://schemas.microsoft.com/office/powerpoint/2010/main" val="21499305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Practices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52508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business language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29595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Comments</a:t>
            </a:r>
          </a:p>
        </p:txBody>
      </p:sp>
      <p:sp>
        <p:nvSpPr>
          <p:cNvPr id="9218"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Since the word "</a:t>
            </a:r>
            <a:r>
              <a:rPr lang="en-US" dirty="0" err="1"/>
              <a:t>ook</a:t>
            </a:r>
            <a:r>
              <a:rPr lang="en-US" dirty="0"/>
              <a:t>" can convey entire ideas, emotions, and abstract thoughts depending on the nuances of inflection, </a:t>
            </a:r>
            <a:r>
              <a:rPr lang="en-US" dirty="0" err="1"/>
              <a:t>Ook</a:t>
            </a:r>
            <a:r>
              <a:rPr lang="en-US" dirty="0"/>
              <a:t>! has no need of comments. The code itself serves perfectly well to describe in detail what it does and how it does it.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Provided you are an </a:t>
            </a:r>
            <a:r>
              <a:rPr lang="en-US" dirty="0" err="1"/>
              <a:t>orang-utan</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Wishful programming</a:t>
            </a:r>
            <a:endParaRPr lang="en-US" dirty="0" smtClean="0"/>
          </a:p>
          <a:p>
            <a:r>
              <a:rPr lang="en-US" dirty="0" smtClean="0"/>
              <a:t>Your tests have</a:t>
            </a:r>
            <a:r>
              <a:rPr lang="en-US" baseline="0" dirty="0" smtClean="0"/>
              <a:t> to be readable too</a:t>
            </a:r>
          </a:p>
        </p:txBody>
      </p:sp>
    </p:spTree>
    <p:extLst>
      <p:ext uri="{BB962C8B-B14F-4D97-AF65-F5344CB8AC3E}">
        <p14:creationId xmlns:p14="http://schemas.microsoft.com/office/powerpoint/2010/main" val="2784371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t>Make it correct</a:t>
            </a:r>
          </a:p>
          <a:p>
            <a:r>
              <a:rPr lang="en-US" dirty="0" smtClean="0"/>
              <a:t>Make it clear</a:t>
            </a:r>
          </a:p>
          <a:p>
            <a:r>
              <a:rPr lang="en-US" dirty="0" smtClean="0"/>
              <a:t>Make</a:t>
            </a:r>
            <a:r>
              <a:rPr lang="en-US" baseline="0" dirty="0" smtClean="0"/>
              <a:t> it concise</a:t>
            </a:r>
          </a:p>
          <a:p>
            <a:r>
              <a:rPr lang="en-US" baseline="0" dirty="0" smtClean="0"/>
              <a:t>Make it fast</a:t>
            </a:r>
          </a:p>
        </p:txBody>
      </p:sp>
    </p:spTree>
    <p:extLst>
      <p:ext uri="{BB962C8B-B14F-4D97-AF65-F5344CB8AC3E}">
        <p14:creationId xmlns:p14="http://schemas.microsoft.com/office/powerpoint/2010/main" val="991980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reviews</a:t>
            </a:r>
            <a:endParaRPr lang="en-US" dirty="0"/>
          </a:p>
        </p:txBody>
      </p:sp>
      <p:sp>
        <p:nvSpPr>
          <p:cNvPr id="3" name="Content Placeholder 2"/>
          <p:cNvSpPr>
            <a:spLocks noGrp="1"/>
          </p:cNvSpPr>
          <p:nvPr>
            <p:ph idx="1"/>
          </p:nvPr>
        </p:nvSpPr>
        <p:spPr/>
        <p:txBody>
          <a:bodyPr/>
          <a:lstStyle/>
          <a:p>
            <a:r>
              <a:rPr lang="en-US" dirty="0" smtClean="0"/>
              <a:t>Formal</a:t>
            </a:r>
          </a:p>
          <a:p>
            <a:r>
              <a:rPr lang="en-US" dirty="0" smtClean="0"/>
              <a:t>Informal</a:t>
            </a:r>
          </a:p>
          <a:p>
            <a:r>
              <a:rPr lang="en-US" dirty="0" smtClean="0"/>
              <a:t>Pairing</a:t>
            </a:r>
          </a:p>
        </p:txBody>
      </p:sp>
      <p:pic>
        <p:nvPicPr>
          <p:cNvPr id="4" name="Picture 3" descr="pairon_chai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15" y="3277369"/>
            <a:ext cx="4665365" cy="3320185"/>
          </a:xfrm>
          <a:prstGeom prst="rect">
            <a:avLst/>
          </a:prstGeom>
        </p:spPr>
      </p:pic>
    </p:spTree>
    <p:extLst>
      <p:ext uri="{BB962C8B-B14F-4D97-AF65-F5344CB8AC3E}">
        <p14:creationId xmlns:p14="http://schemas.microsoft.com/office/powerpoint/2010/main" val="1692827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US" dirty="0"/>
          </a:p>
        </p:txBody>
      </p:sp>
      <p:pic>
        <p:nvPicPr>
          <p:cNvPr id="4" name="Content Placeholder 3" descr="simple.png"/>
          <p:cNvPicPr>
            <a:picLocks noGrp="1" noChangeAspect="1"/>
          </p:cNvPicPr>
          <p:nvPr>
            <p:ph idx="1"/>
          </p:nvPr>
        </p:nvPicPr>
        <p:blipFill>
          <a:blip r:embed="rId3">
            <a:extLst>
              <a:ext uri="{28A0092B-C50C-407E-A947-70E740481C1C}">
                <a14:useLocalDpi xmlns:a14="http://schemas.microsoft.com/office/drawing/2010/main" val="0"/>
              </a:ext>
            </a:extLst>
          </a:blip>
          <a:srcRect l="-15459" r="-15459"/>
          <a:stretch>
            <a:fillRect/>
          </a:stretch>
        </p:blipFill>
        <p:spPr/>
      </p:pic>
    </p:spTree>
    <p:extLst>
      <p:ext uri="{BB962C8B-B14F-4D97-AF65-F5344CB8AC3E}">
        <p14:creationId xmlns:p14="http://schemas.microsoft.com/office/powerpoint/2010/main" val="11239003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simple design</a:t>
            </a:r>
            <a:endParaRPr lang="en-US" dirty="0"/>
          </a:p>
        </p:txBody>
      </p:sp>
      <p:sp>
        <p:nvSpPr>
          <p:cNvPr id="3" name="Content Placeholder 2"/>
          <p:cNvSpPr>
            <a:spLocks noGrp="1"/>
          </p:cNvSpPr>
          <p:nvPr>
            <p:ph idx="1"/>
          </p:nvPr>
        </p:nvSpPr>
        <p:spPr/>
        <p:txBody>
          <a:bodyPr/>
          <a:lstStyle/>
          <a:p>
            <a:r>
              <a:rPr lang="en-US" dirty="0" smtClean="0"/>
              <a:t>All tests pass</a:t>
            </a:r>
          </a:p>
          <a:p>
            <a:r>
              <a:rPr lang="en-US" dirty="0" smtClean="0"/>
              <a:t>Intent revealing</a:t>
            </a:r>
          </a:p>
          <a:p>
            <a:r>
              <a:rPr lang="en-US" baseline="0" dirty="0" smtClean="0"/>
              <a:t>No duplication</a:t>
            </a:r>
          </a:p>
          <a:p>
            <a:r>
              <a:rPr lang="en-US" baseline="0" dirty="0" smtClean="0"/>
              <a:t>Small</a:t>
            </a:r>
          </a:p>
        </p:txBody>
      </p:sp>
    </p:spTree>
    <p:extLst>
      <p:ext uri="{BB962C8B-B14F-4D97-AF65-F5344CB8AC3E}">
        <p14:creationId xmlns:p14="http://schemas.microsoft.com/office/powerpoint/2010/main" val="494122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boy scout principle</a:t>
            </a:r>
            <a:endParaRPr lang="en-US" dirty="0"/>
          </a:p>
        </p:txBody>
      </p:sp>
      <p:pic>
        <p:nvPicPr>
          <p:cNvPr id="4" name="Content Placeholder 3" descr="boy_scout_camp.JPG"/>
          <p:cNvPicPr>
            <a:picLocks noGrp="1" noChangeAspect="1"/>
          </p:cNvPicPr>
          <p:nvPr>
            <p:ph idx="1"/>
          </p:nvPr>
        </p:nvPicPr>
        <p:blipFill>
          <a:blip r:embed="rId3">
            <a:extLst>
              <a:ext uri="{28A0092B-C50C-407E-A947-70E740481C1C}">
                <a14:useLocalDpi xmlns:a14="http://schemas.microsoft.com/office/drawing/2010/main" val="0"/>
              </a:ext>
            </a:extLst>
          </a:blip>
          <a:srcRect t="11559" b="11559"/>
          <a:stretch>
            <a:fillRect/>
          </a:stretch>
        </p:blipFill>
        <p:spPr/>
      </p:pic>
    </p:spTree>
    <p:extLst>
      <p:ext uri="{BB962C8B-B14F-4D97-AF65-F5344CB8AC3E}">
        <p14:creationId xmlns:p14="http://schemas.microsoft.com/office/powerpoint/2010/main" val="426969297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live with broken windows</a:t>
            </a:r>
            <a:endParaRPr lang="en-US" dirty="0"/>
          </a:p>
        </p:txBody>
      </p:sp>
      <p:pic>
        <p:nvPicPr>
          <p:cNvPr id="4" name="Content Placeholder 3" descr="broken_windows.jpg"/>
          <p:cNvPicPr>
            <a:picLocks noGrp="1" noChangeAspect="1"/>
          </p:cNvPicPr>
          <p:nvPr>
            <p:ph idx="1"/>
          </p:nvPr>
        </p:nvPicPr>
        <p:blipFill>
          <a:blip r:embed="rId3">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8400443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Techniques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is not the bottleneck</a:t>
            </a:r>
            <a:endParaRPr lang="en-US" dirty="0"/>
          </a:p>
        </p:txBody>
      </p:sp>
      <p:sp>
        <p:nvSpPr>
          <p:cNvPr id="3" name="Content Placeholder 2"/>
          <p:cNvSpPr>
            <a:spLocks noGrp="1"/>
          </p:cNvSpPr>
          <p:nvPr>
            <p:ph idx="1"/>
          </p:nvPr>
        </p:nvSpPr>
        <p:spPr/>
        <p:txBody>
          <a:bodyPr/>
          <a:lstStyle/>
          <a:p>
            <a:r>
              <a:rPr lang="en-US" dirty="0" smtClean="0"/>
              <a:t>Writing code is the easy part</a:t>
            </a:r>
          </a:p>
          <a:p>
            <a:r>
              <a:rPr lang="en-US" dirty="0" smtClean="0"/>
              <a:t>Code</a:t>
            </a:r>
            <a:r>
              <a:rPr lang="en-US" baseline="0" dirty="0" smtClean="0"/>
              <a:t> is read 10 times more than it is written</a:t>
            </a:r>
            <a:endParaRPr lang="en-US" dirty="0"/>
          </a:p>
        </p:txBody>
      </p:sp>
    </p:spTree>
    <p:extLst>
      <p:ext uri="{BB962C8B-B14F-4D97-AF65-F5344CB8AC3E}">
        <p14:creationId xmlns:p14="http://schemas.microsoft.com/office/powerpoint/2010/main" val="41350886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Blank lines</a:t>
            </a:r>
            <a:endParaRPr lang="en-US" dirty="0"/>
          </a:p>
        </p:txBody>
      </p:sp>
      <p:sp>
        <p:nvSpPr>
          <p:cNvPr id="3" name="Content Placeholder 2"/>
          <p:cNvSpPr>
            <a:spLocks noGrp="1"/>
          </p:cNvSpPr>
          <p:nvPr>
            <p:ph idx="1"/>
          </p:nvPr>
        </p:nvSpPr>
        <p:spPr/>
        <p:txBody>
          <a:bodyPr/>
          <a:lstStyle/>
          <a:p>
            <a:r>
              <a:rPr lang="en-US" dirty="0" smtClean="0"/>
              <a:t>Add blank lines to separate paragraphs of code</a:t>
            </a:r>
            <a:endParaRPr lang="en-US" dirty="0"/>
          </a:p>
        </p:txBody>
      </p:sp>
    </p:spTree>
    <p:extLst>
      <p:ext uri="{BB962C8B-B14F-4D97-AF65-F5344CB8AC3E}">
        <p14:creationId xmlns:p14="http://schemas.microsoft.com/office/powerpoint/2010/main" val="34127718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see some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3503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Indentation</a:t>
            </a:r>
            <a:endParaRPr lang="en-US" dirty="0"/>
          </a:p>
        </p:txBody>
      </p:sp>
      <p:sp>
        <p:nvSpPr>
          <p:cNvPr id="3" name="Content Placeholder 2"/>
          <p:cNvSpPr>
            <a:spLocks noGrp="1"/>
          </p:cNvSpPr>
          <p:nvPr>
            <p:ph idx="1"/>
          </p:nvPr>
        </p:nvSpPr>
        <p:spPr/>
        <p:txBody>
          <a:bodyPr/>
          <a:lstStyle/>
          <a:p>
            <a:r>
              <a:rPr lang="en-US" dirty="0" smtClean="0"/>
              <a:t>Indent</a:t>
            </a:r>
            <a:r>
              <a:rPr lang="en-US" baseline="0" dirty="0" smtClean="0"/>
              <a:t> logically</a:t>
            </a:r>
          </a:p>
          <a:p>
            <a:r>
              <a:rPr lang="en-US" baseline="0" dirty="0" smtClean="0"/>
              <a:t>Try one indentation per method</a:t>
            </a:r>
          </a:p>
        </p:txBody>
      </p:sp>
    </p:spTree>
    <p:extLst>
      <p:ext uri="{BB962C8B-B14F-4D97-AF65-F5344CB8AC3E}">
        <p14:creationId xmlns:p14="http://schemas.microsoft.com/office/powerpoint/2010/main" val="20448279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good names</a:t>
            </a:r>
            <a:endParaRPr lang="en-US" dirty="0"/>
          </a:p>
        </p:txBody>
      </p:sp>
      <p:sp>
        <p:nvSpPr>
          <p:cNvPr id="3" name="Content Placeholder 2"/>
          <p:cNvSpPr>
            <a:spLocks noGrp="1"/>
          </p:cNvSpPr>
          <p:nvPr>
            <p:ph idx="1"/>
          </p:nvPr>
        </p:nvSpPr>
        <p:spPr/>
        <p:txBody>
          <a:bodyPr/>
          <a:lstStyle/>
          <a:p>
            <a:pPr rtl="0" eaLnBrk="0" fontAlgn="base" hangingPunct="0"/>
            <a:r>
              <a:rPr lang="en-US" sz="3200" dirty="0" err="1" smtClean="0">
                <a:solidFill>
                  <a:srgbClr val="FFFFFF"/>
                </a:solidFill>
                <a:effectLst/>
                <a:latin typeface="+mn-lt"/>
                <a:ea typeface="+mn-ea"/>
                <a:cs typeface="+mn-cs"/>
              </a:rPr>
              <a:t>SomethingManager</a:t>
            </a:r>
            <a:endParaRPr lang="en-US" sz="3200" dirty="0" smtClean="0">
              <a:solidFill>
                <a:srgbClr val="FFFFFF"/>
              </a:solidFill>
              <a:effectLst/>
              <a:latin typeface="+mn-lt"/>
              <a:ea typeface="+mn-ea"/>
              <a:cs typeface="+mn-cs"/>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SomethingService</a:t>
            </a:r>
            <a:endParaRPr lang="en-US" dirty="0" smtClean="0">
              <a:effectLst/>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SomethingComponent</a:t>
            </a:r>
            <a:endParaRPr lang="en-US" dirty="0" smtClean="0">
              <a:effectLst/>
            </a:endParaRPr>
          </a:p>
        </p:txBody>
      </p:sp>
    </p:spTree>
    <p:extLst>
      <p:ext uri="{BB962C8B-B14F-4D97-AF65-F5344CB8AC3E}">
        <p14:creationId xmlns:p14="http://schemas.microsoft.com/office/powerpoint/2010/main" val="16373295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Demeter</a:t>
            </a:r>
            <a:endParaRPr lang="en-US" dirty="0"/>
          </a:p>
        </p:txBody>
      </p:sp>
      <p:sp>
        <p:nvSpPr>
          <p:cNvPr id="3" name="Content Placeholder 2"/>
          <p:cNvSpPr>
            <a:spLocks noGrp="1"/>
          </p:cNvSpPr>
          <p:nvPr>
            <p:ph idx="1"/>
          </p:nvPr>
        </p:nvSpPr>
        <p:spPr/>
        <p:txBody>
          <a:bodyPr/>
          <a:lstStyle/>
          <a:p>
            <a:r>
              <a:rPr lang="en-US" dirty="0" smtClean="0"/>
              <a:t>Just</a:t>
            </a:r>
            <a:r>
              <a:rPr lang="en-US" baseline="0" dirty="0" smtClean="0"/>
              <a:t> 1 dot per line</a:t>
            </a:r>
          </a:p>
          <a:p>
            <a:pPr lvl="1"/>
            <a:r>
              <a:rPr lang="en-US" dirty="0" err="1" smtClean="0"/>
              <a:t>HttpContext.Current.User.Identity.Name.ToString</a:t>
            </a:r>
            <a:r>
              <a:rPr lang="en-US" dirty="0" smtClean="0"/>
              <a:t>();</a:t>
            </a:r>
          </a:p>
        </p:txBody>
      </p:sp>
    </p:spTree>
    <p:extLst>
      <p:ext uri="{BB962C8B-B14F-4D97-AF65-F5344CB8AC3E}">
        <p14:creationId xmlns:p14="http://schemas.microsoft.com/office/powerpoint/2010/main" val="17155204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outcome</a:t>
            </a:r>
            <a:endParaRPr lang="en-US" dirty="0"/>
          </a:p>
        </p:txBody>
      </p:sp>
      <p:pic>
        <p:nvPicPr>
          <p:cNvPr id="4" name="Content Placeholder 3" descr="skinny_controller.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8" r="-348" b="24086"/>
          <a:stretch/>
        </p:blipFill>
        <p:spPr>
          <a:xfrm>
            <a:off x="1674901" y="1549177"/>
            <a:ext cx="6883658" cy="4873853"/>
          </a:xfrm>
        </p:spPr>
      </p:pic>
    </p:spTree>
    <p:extLst>
      <p:ext uri="{BB962C8B-B14F-4D97-AF65-F5344CB8AC3E}">
        <p14:creationId xmlns:p14="http://schemas.microsoft.com/office/powerpoint/2010/main" val="162577239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Command-Query</a:t>
            </a:r>
            <a:r>
              <a:rPr lang="en-US" baseline="0" dirty="0" smtClean="0"/>
              <a:t> separation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088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5667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Sieve of Eratosthenes</a:t>
            </a:r>
            <a:endParaRPr lang="en-US" dirty="0"/>
          </a:p>
        </p:txBody>
      </p:sp>
      <p:pic>
        <p:nvPicPr>
          <p:cNvPr id="5" name="Content Placeholder 4" descr="Sieve_of_Eratosthenes_animation.gif"/>
          <p:cNvPicPr>
            <a:picLocks noGrp="1" noChangeAspect="1"/>
          </p:cNvPicPr>
          <p:nvPr>
            <p:ph idx="1"/>
          </p:nvPr>
        </p:nvPicPr>
        <p:blipFill>
          <a:blip r:embed="rId2">
            <a:extLst>
              <a:ext uri="{28A0092B-C50C-407E-A947-70E740481C1C}">
                <a14:useLocalDpi xmlns:a14="http://schemas.microsoft.com/office/drawing/2010/main" val="0"/>
              </a:ext>
            </a:extLst>
          </a:blip>
          <a:srcRect l="-25447" r="-25447"/>
          <a:stretch>
            <a:fillRect/>
          </a:stretch>
        </p:blipFill>
        <p:spPr/>
      </p:pic>
    </p:spTree>
    <p:extLst>
      <p:ext uri="{BB962C8B-B14F-4D97-AF65-F5344CB8AC3E}">
        <p14:creationId xmlns:p14="http://schemas.microsoft.com/office/powerpoint/2010/main" val="1118938587"/>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de-complete-bi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 y="253033"/>
            <a:ext cx="2880320" cy="35390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implementation_patter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82" y="1584176"/>
            <a:ext cx="2797449" cy="37094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cleancode-W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86" y="2269257"/>
            <a:ext cx="2661109" cy="35326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pragma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921" y="3709417"/>
            <a:ext cx="2936578" cy="3705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5" name="Content Placeholder 4" descr="awesome.png"/>
          <p:cNvPicPr>
            <a:picLocks noGrp="1" noChangeAspect="1"/>
          </p:cNvPicPr>
          <p:nvPr>
            <p:ph idx="1"/>
          </p:nvPr>
        </p:nvPicPr>
        <p:blipFill>
          <a:blip r:embed="rId4">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t="9041" b="9041"/>
          <a:stretch>
            <a:fillRect/>
          </a:stretch>
        </p:blipFill>
        <p:spPr/>
      </p:pic>
      <p:pic>
        <p:nvPicPr>
          <p:cNvPr id="4" name="waldorf_statl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4355" y="6517729"/>
            <a:ext cx="812800" cy="812800"/>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Guess what this </a:t>
            </a:r>
            <a:r>
              <a:rPr lang="en-US" dirty="0" smtClean="0"/>
              <a:t>code does</a:t>
            </a:r>
            <a:endParaRPr lang="en-US" dirty="0"/>
          </a:p>
        </p:txBody>
      </p:sp>
      <p:sp>
        <p:nvSpPr>
          <p:cNvPr id="11266" name="Rectangle 2"/>
          <p:cNvSpPr>
            <a:spLocks noGrp="1" noChangeArrowheads="1"/>
          </p:cNvSpPr>
          <p:nvPr>
            <p:ph type="body" idx="1"/>
          </p:nvPr>
        </p:nvSpPr>
        <p:spPr>
          <a:xfrm>
            <a:off x="503238" y="1770063"/>
            <a:ext cx="9055100" cy="4976812"/>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17650"/>
            <a:ext cx="5411788" cy="5797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35434</TotalTime>
  <Words>1721</Words>
  <Application>Microsoft Macintosh PowerPoint</Application>
  <PresentationFormat>Custom</PresentationFormat>
  <Paragraphs>380</Paragraphs>
  <Slides>88</Slides>
  <Notes>32</Notes>
  <HiddenSlides>0</HiddenSlides>
  <MMClips>1</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Readability</vt:lpstr>
      <vt:lpstr>An example</vt:lpstr>
      <vt:lpstr>Ook</vt:lpstr>
      <vt:lpstr>Ook: design principles</vt:lpstr>
      <vt:lpstr>Ook: Syntax elements</vt:lpstr>
      <vt:lpstr>Ook: Commands</vt:lpstr>
      <vt:lpstr>Ook: Comments</vt:lpstr>
      <vt:lpstr>Let’s see some code</vt:lpstr>
      <vt:lpstr>Guess what this code does</vt:lpstr>
      <vt:lpstr>PowerPoint Presentation</vt:lpstr>
      <vt:lpstr>Readability</vt:lpstr>
      <vt:lpstr>Why?</vt:lpstr>
      <vt:lpstr>Why?</vt:lpstr>
      <vt:lpstr>Why?</vt:lpstr>
      <vt:lpstr>In short</vt:lpstr>
      <vt:lpstr>Readability</vt:lpstr>
      <vt:lpstr>Know your audience</vt:lpstr>
      <vt:lpstr>Who are you writing code for?</vt:lpstr>
      <vt:lpstr>The computer</vt:lpstr>
      <vt:lpstr>Yourself</vt:lpstr>
      <vt:lpstr>Other programmers</vt:lpstr>
      <vt:lpstr>Other programmers</vt:lpstr>
      <vt:lpstr>Other programmers</vt:lpstr>
      <vt:lpstr>Your next boss</vt:lpstr>
      <vt:lpstr>Your users</vt:lpstr>
      <vt:lpstr>Your users</vt:lpstr>
      <vt:lpstr>Your users</vt:lpstr>
      <vt:lpstr>Your installers</vt:lpstr>
      <vt:lpstr>Err...</vt:lpstr>
      <vt:lpstr>Readability</vt:lpstr>
      <vt:lpstr>Bad code</vt:lpstr>
      <vt:lpstr>What goes wrong with software?</vt:lpstr>
      <vt:lpstr>The first release</vt:lpstr>
      <vt:lpstr>After 3 years of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Readability</vt:lpstr>
      <vt:lpstr>Legibility</vt:lpstr>
      <vt:lpstr>Understandability</vt:lpstr>
      <vt:lpstr>Understandability</vt:lpstr>
      <vt:lpstr>Understandability</vt:lpstr>
      <vt:lpstr>Clean</vt:lpstr>
      <vt:lpstr>You have to learn what clean means</vt:lpstr>
      <vt:lpstr>Readability</vt:lpstr>
      <vt:lpstr>Documentation</vt:lpstr>
      <vt:lpstr>PowerPoint Presentation</vt:lpstr>
      <vt:lpstr>Documentation</vt:lpstr>
      <vt:lpstr>Documentation</vt:lpstr>
      <vt:lpstr>Documentation</vt:lpstr>
      <vt:lpstr>Comments</vt:lpstr>
      <vt:lpstr>Comments</vt:lpstr>
      <vt:lpstr>Comments</vt:lpstr>
      <vt:lpstr>Comments</vt:lpstr>
      <vt:lpstr>Comments</vt:lpstr>
      <vt:lpstr>Comments</vt:lpstr>
      <vt:lpstr>Comment</vt:lpstr>
      <vt:lpstr>Comment</vt:lpstr>
      <vt:lpstr>Readability</vt:lpstr>
      <vt:lpstr>Code conventions</vt:lpstr>
      <vt:lpstr>Use the business language</vt:lpstr>
      <vt:lpstr>TDD</vt:lpstr>
      <vt:lpstr>Refactoring</vt:lpstr>
      <vt:lpstr>Have reviews</vt:lpstr>
      <vt:lpstr>Simplicity</vt:lpstr>
      <vt:lpstr>Rules of simple design</vt:lpstr>
      <vt:lpstr>The boy scout principle</vt:lpstr>
      <vt:lpstr>Don’t live with broken windows</vt:lpstr>
      <vt:lpstr>Readability</vt:lpstr>
      <vt:lpstr>Typing is not the bottleneck</vt:lpstr>
      <vt:lpstr>Blank lines</vt:lpstr>
      <vt:lpstr>Indentation</vt:lpstr>
      <vt:lpstr>Choose good names</vt:lpstr>
      <vt:lpstr>Demeter</vt:lpstr>
      <vt:lpstr>Focus on the outcome</vt:lpstr>
      <vt:lpstr>Command-Query separation</vt:lpstr>
      <vt:lpstr>Let’s code</vt:lpstr>
      <vt:lpstr>The Sieve of Eratosthenes</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and Rails demo</dc:title>
  <dc:creator>Michel Grootjans</dc:creator>
  <cp:lastModifiedBy>SmallSteps BE 0841 969 304</cp:lastModifiedBy>
  <cp:revision>58</cp:revision>
  <cp:lastPrinted>1601-01-01T00:00:00Z</cp:lastPrinted>
  <dcterms:created xsi:type="dcterms:W3CDTF">2011-06-09T21:35:26Z</dcterms:created>
  <dcterms:modified xsi:type="dcterms:W3CDTF">2014-10-26T09:44:20Z</dcterms:modified>
</cp:coreProperties>
</file>